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</p:sldMasterIdLst>
  <p:notesMasterIdLst>
    <p:notesMasterId r:id="rId19"/>
  </p:notesMasterIdLst>
  <p:sldIdLst>
    <p:sldId id="265" r:id="rId5"/>
    <p:sldId id="261" r:id="rId6"/>
    <p:sldId id="263" r:id="rId7"/>
    <p:sldId id="270" r:id="rId8"/>
    <p:sldId id="271" r:id="rId9"/>
    <p:sldId id="264" r:id="rId10"/>
    <p:sldId id="273" r:id="rId11"/>
    <p:sldId id="277" r:id="rId12"/>
    <p:sldId id="272" r:id="rId13"/>
    <p:sldId id="274" r:id="rId14"/>
    <p:sldId id="279" r:id="rId15"/>
    <p:sldId id="278" r:id="rId16"/>
    <p:sldId id="280" r:id="rId17"/>
    <p:sldId id="275" r:id="rId18"/>
  </p:sldIdLst>
  <p:sldSz cx="18288000" cy="10287000"/>
  <p:notesSz cx="6858000" cy="9144000"/>
  <p:embeddedFontLst>
    <p:embeddedFont>
      <p:font typeface="Swis721 BlkCn BT" panose="020B0806030502040204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5E6818-9F51-23F4-3030-96DB06CB8A61}" name="Rossanie Malolo (Student)" initials="RM(" userId="S::rossanie.malolo.2024@uni.strath.ac.uk::d38b5491-cfee-4f27-8eaf-e5ca820a96cf" providerId="AD"/>
  <p188:author id="{9F814859-5EB7-8ECE-BCA2-245537018D99}" name="Priscilla  Chingamtolo" initials="PC" userId="S::Priscilla.chingamtolo@united-purpose.org::9c56c0f0-9449-4550-8a3c-43057732a62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830"/>
    <a:srgbClr val="0067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80" autoAdjust="0"/>
    <p:restoredTop sz="94673" autoAdjust="0"/>
  </p:normalViewPr>
  <p:slideViewPr>
    <p:cSldViewPr>
      <p:cViewPr varScale="1">
        <p:scale>
          <a:sx n="39" d="100"/>
          <a:sy n="39" d="100"/>
        </p:scale>
        <p:origin x="5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WQ7-0701\Desktop\Dec%202018%20captured%20notes%20for%20thesis\Priscilla%20Research%202023\2023%20Finalising%20MSc\Thesis%20Now\Finalising%20The%20thesis_2023%20latest\submitted%20to%20supervisor\Submission%203_17.01.2023\NCST_RSTMH\Analysis\18.12.2024_ACTUAL%20ANALYSIS_CLEAN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WQ7-0701\Desktop\Dec%202018%20captured%20notes%20for%20thesis\Priscilla%20Research%202023\2023%20Finalising%20MSc\Thesis%20Now\Finalising%20The%20thesis_2023%20latest\submitted%20to%20supervisor\Submission%203_17.01.2023\NCST_RSTMH\Analysis\For%20SPSS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WQ7-0701\Desktop\Dec%202018%20captured%20notes%20for%20thesis\Priscilla%20Research%202023\2023%20Finalising%20MSc\Thesis%20Now\Finalising%20The%20thesis_2023%20latest\submitted%20to%20supervisor\Submission%203_17.01.2023\NCST_RSTMH\Analysis\For%20SPSS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WQ7-0701\Desktop\Dec%202018%20captured%20notes%20for%20thesis\Priscilla%20Research%202023\2023%20Finalising%20MSc\Thesis%20Now\Finalising%20The%20thesis_2023%20latest\submitted%20to%20supervisor\Submission%203_17.01.2023\NCST_RSTMH\Analysis\18.12.2024_ACTUAL%20ANALYSIS_CLEAN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400"/>
              <a:t>Age range of respondents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Visuals!$C$22</c:f>
              <c:strCache>
                <c:ptCount val="1"/>
                <c:pt idx="0">
                  <c:v>%age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M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Visuals!$A$23:$A$27</c:f>
              <c:strCache>
                <c:ptCount val="5"/>
                <c:pt idx="0">
                  <c:v>18-24 </c:v>
                </c:pt>
                <c:pt idx="1">
                  <c:v>25-34 </c:v>
                </c:pt>
                <c:pt idx="2">
                  <c:v>35-44 </c:v>
                </c:pt>
                <c:pt idx="3">
                  <c:v>45-54 </c:v>
                </c:pt>
                <c:pt idx="4">
                  <c:v>&lt; 18 </c:v>
                </c:pt>
              </c:strCache>
            </c:strRef>
          </c:cat>
          <c:val>
            <c:numRef>
              <c:f>Visuals!$C$23:$C$27</c:f>
              <c:numCache>
                <c:formatCode>0.00%</c:formatCode>
                <c:ptCount val="5"/>
                <c:pt idx="0">
                  <c:v>0.35665914221218964</c:v>
                </c:pt>
                <c:pt idx="1">
                  <c:v>0.26636568848758463</c:v>
                </c:pt>
                <c:pt idx="2">
                  <c:v>0.22121896162528218</c:v>
                </c:pt>
                <c:pt idx="3">
                  <c:v>8.1264108352144468E-2</c:v>
                </c:pt>
                <c:pt idx="4">
                  <c:v>7.4492099322799099E-2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4B-4595-8CF5-2E9CDCC764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11701536"/>
        <c:axId val="9117024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Visuals!$B$22</c15:sqref>
                        </c15:formulaRef>
                      </c:ext>
                    </c:extLst>
                    <c:strCache>
                      <c:ptCount val="1"/>
                      <c:pt idx="0">
                        <c:v>Frequency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30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M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Visuals!$A$23:$A$27</c15:sqref>
                        </c15:formulaRef>
                      </c:ext>
                    </c:extLst>
                    <c:strCache>
                      <c:ptCount val="5"/>
                      <c:pt idx="0">
                        <c:v>18-24 </c:v>
                      </c:pt>
                      <c:pt idx="1">
                        <c:v>25-34 </c:v>
                      </c:pt>
                      <c:pt idx="2">
                        <c:v>35-44 </c:v>
                      </c:pt>
                      <c:pt idx="3">
                        <c:v>45-54 </c:v>
                      </c:pt>
                      <c:pt idx="4">
                        <c:v>&lt; 18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Visuals!$B$23:$B$27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158</c:v>
                      </c:pt>
                      <c:pt idx="1">
                        <c:v>118</c:v>
                      </c:pt>
                      <c:pt idx="2">
                        <c:v>98</c:v>
                      </c:pt>
                      <c:pt idx="3">
                        <c:v>36</c:v>
                      </c:pt>
                      <c:pt idx="4">
                        <c:v>33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5B4B-4595-8CF5-2E9CDCC76483}"/>
                  </c:ext>
                </c:extLst>
              </c15:ser>
            </c15:filteredBarSeries>
          </c:ext>
        </c:extLst>
      </c:barChart>
      <c:catAx>
        <c:axId val="9117015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Age range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911702496"/>
        <c:crosses val="autoZero"/>
        <c:auto val="1"/>
        <c:lblAlgn val="ctr"/>
        <c:lblOffset val="100"/>
        <c:noMultiLvlLbl val="0"/>
      </c:catAx>
      <c:valAx>
        <c:axId val="9117024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Percantage of age range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91170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M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400"/>
              <a:t>MHM products available during Cyclone Freddy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Tables_Visuals!$C$2</c:f>
              <c:strCache>
                <c:ptCount val="1"/>
                <c:pt idx="0">
                  <c:v>%age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M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Tables_Visuals!$A$3:$A$8</c:f>
              <c:strCache>
                <c:ptCount val="6"/>
                <c:pt idx="0">
                  <c:v>Tampons</c:v>
                </c:pt>
                <c:pt idx="1">
                  <c:v>Menstrual cups</c:v>
                </c:pt>
                <c:pt idx="2">
                  <c:v>None</c:v>
                </c:pt>
                <c:pt idx="3">
                  <c:v>Disposable pad</c:v>
                </c:pt>
                <c:pt idx="4">
                  <c:v>Reusable pads</c:v>
                </c:pt>
                <c:pt idx="5">
                  <c:v>Cloth</c:v>
                </c:pt>
              </c:strCache>
            </c:strRef>
          </c:cat>
          <c:val>
            <c:numRef>
              <c:f>Tables_Visuals!$C$3:$C$8</c:f>
              <c:numCache>
                <c:formatCode>0.00%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1.1299999999999999E-2</c:v>
                </c:pt>
                <c:pt idx="3">
                  <c:v>0.20749999999999999</c:v>
                </c:pt>
                <c:pt idx="4">
                  <c:v>0.21390000000000001</c:v>
                </c:pt>
                <c:pt idx="5">
                  <c:v>0.56730000000000003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25-4BDF-96D4-EE585FB1EB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14805503"/>
        <c:axId val="914802623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Tables_Visuals!$B$2</c15:sqref>
                        </c15:formulaRef>
                      </c:ext>
                    </c:extLst>
                    <c:strCache>
                      <c:ptCount val="1"/>
                      <c:pt idx="0">
                        <c:v>Frequency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30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M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Tables_Visuals!$A$3:$A$8</c15:sqref>
                        </c15:formulaRef>
                      </c:ext>
                    </c:extLst>
                    <c:strCache>
                      <c:ptCount val="6"/>
                      <c:pt idx="0">
                        <c:v>Tampons</c:v>
                      </c:pt>
                      <c:pt idx="1">
                        <c:v>Menstrual cups</c:v>
                      </c:pt>
                      <c:pt idx="2">
                        <c:v>None</c:v>
                      </c:pt>
                      <c:pt idx="3">
                        <c:v>Disposable pad</c:v>
                      </c:pt>
                      <c:pt idx="4">
                        <c:v>Reusable pads</c:v>
                      </c:pt>
                      <c:pt idx="5">
                        <c:v>Cloth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Tables_Visuals!$B$3:$B$8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</c:v>
                      </c:pt>
                      <c:pt idx="1">
                        <c:v>0</c:v>
                      </c:pt>
                      <c:pt idx="2">
                        <c:v>7</c:v>
                      </c:pt>
                      <c:pt idx="3">
                        <c:v>128</c:v>
                      </c:pt>
                      <c:pt idx="4">
                        <c:v>132</c:v>
                      </c:pt>
                      <c:pt idx="5">
                        <c:v>350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B25-4BDF-96D4-EE585FB1EBFB}"/>
                  </c:ext>
                </c:extLst>
              </c15:ser>
            </c15:filteredBarSeries>
          </c:ext>
        </c:extLst>
      </c:barChart>
      <c:catAx>
        <c:axId val="91480550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MHM products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914802623"/>
        <c:crosses val="autoZero"/>
        <c:auto val="1"/>
        <c:lblAlgn val="ctr"/>
        <c:lblOffset val="100"/>
        <c:noMultiLvlLbl val="0"/>
      </c:catAx>
      <c:valAx>
        <c:axId val="9148026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Percentage of respondents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914805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000">
          <a:latin typeface="Arial" panose="020B0604020202020204" pitchFamily="34" charset="0"/>
          <a:cs typeface="Arial" panose="020B0604020202020204" pitchFamily="34" charset="0"/>
        </a:defRPr>
      </a:pPr>
      <a:endParaRPr lang="en-M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400"/>
              <a:t>Supportive items available for MHM during the Cyclone Freddy emergency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MW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Tables_Visuals!$C$33</c:f>
              <c:strCache>
                <c:ptCount val="1"/>
                <c:pt idx="0">
                  <c:v>%age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M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Tables_Visuals!$A$34:$A$37</c:f>
              <c:strCache>
                <c:ptCount val="4"/>
                <c:pt idx="0">
                  <c:v>Under wear</c:v>
                </c:pt>
                <c:pt idx="1">
                  <c:v>Washing facilities</c:v>
                </c:pt>
                <c:pt idx="2">
                  <c:v>Privacy for changing</c:v>
                </c:pt>
                <c:pt idx="3">
                  <c:v>None</c:v>
                </c:pt>
              </c:strCache>
            </c:strRef>
          </c:cat>
          <c:val>
            <c:numRef>
              <c:f>Tables_Visuals!$C$34:$C$37</c:f>
              <c:numCache>
                <c:formatCode>0.00%</c:formatCode>
                <c:ptCount val="4"/>
                <c:pt idx="0">
                  <c:v>0.4</c:v>
                </c:pt>
                <c:pt idx="1">
                  <c:v>0.28361581920903955</c:v>
                </c:pt>
                <c:pt idx="2">
                  <c:v>0.25084745762711863</c:v>
                </c:pt>
                <c:pt idx="3">
                  <c:v>6.5536723163841806E-2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9-4269-8C6C-47B4195455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2217983"/>
        <c:axId val="907978543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Tables_Visuals!$B$33</c15:sqref>
                        </c15:formulaRef>
                      </c:ext>
                    </c:extLst>
                    <c:strCache>
                      <c:ptCount val="1"/>
                      <c:pt idx="0">
                        <c:v>Frequency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30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M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Tables_Visuals!$A$34:$A$37</c15:sqref>
                        </c15:formulaRef>
                      </c:ext>
                    </c:extLst>
                    <c:strCache>
                      <c:ptCount val="4"/>
                      <c:pt idx="0">
                        <c:v>Under wear</c:v>
                      </c:pt>
                      <c:pt idx="1">
                        <c:v>Washing facilities</c:v>
                      </c:pt>
                      <c:pt idx="2">
                        <c:v>Privacy for changing</c:v>
                      </c:pt>
                      <c:pt idx="3">
                        <c:v>None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Tables_Visuals!$B$34:$B$37</c15:sqref>
                        </c15:formulaRef>
                      </c:ext>
                    </c:extLst>
                    <c:numCache>
                      <c:formatCode>###0</c:formatCode>
                      <c:ptCount val="4"/>
                      <c:pt idx="0">
                        <c:v>354</c:v>
                      </c:pt>
                      <c:pt idx="1">
                        <c:v>251</c:v>
                      </c:pt>
                      <c:pt idx="2">
                        <c:v>222</c:v>
                      </c:pt>
                      <c:pt idx="3">
                        <c:v>58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BC9-4269-8C6C-47B4195455DA}"/>
                  </c:ext>
                </c:extLst>
              </c15:ser>
            </c15:filteredBarSeries>
          </c:ext>
        </c:extLst>
      </c:barChart>
      <c:catAx>
        <c:axId val="8822179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Supportive items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907978543"/>
        <c:crosses val="autoZero"/>
        <c:auto val="1"/>
        <c:lblAlgn val="ctr"/>
        <c:lblOffset val="100"/>
        <c:noMultiLvlLbl val="0"/>
      </c:catAx>
      <c:valAx>
        <c:axId val="9079785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Percentage of respondents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882217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M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400" b="0"/>
              <a:t>Availability of safe and private disposal facilities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MW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Visuals!$C$196</c:f>
              <c:strCache>
                <c:ptCount val="1"/>
                <c:pt idx="0">
                  <c:v>%age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9E-4FC1-86E3-D2A6DFFEEA2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9E-4FC1-86E3-D2A6DFFEEA2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9E-4FC1-86E3-D2A6DFFEEA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M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Visuals!$A$197:$A$199</c:f>
              <c:strCache>
                <c:ptCount val="3"/>
                <c:pt idx="0">
                  <c:v>No</c:v>
                </c:pt>
                <c:pt idx="1">
                  <c:v>Yes</c:v>
                </c:pt>
                <c:pt idx="2">
                  <c:v>Not applicable (used reusable products)</c:v>
                </c:pt>
              </c:strCache>
            </c:strRef>
          </c:cat>
          <c:val>
            <c:numRef>
              <c:f>Visuals!$C$197:$C$199</c:f>
              <c:numCache>
                <c:formatCode>0.00%</c:formatCode>
                <c:ptCount val="3"/>
                <c:pt idx="0">
                  <c:v>0.19864559819413091</c:v>
                </c:pt>
                <c:pt idx="1">
                  <c:v>0.38600451467268621</c:v>
                </c:pt>
                <c:pt idx="2">
                  <c:v>0.41534988713318283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9E-4FC1-86E3-D2A6DFFEE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55649920"/>
        <c:axId val="45565280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Visuals!$B$196</c15:sqref>
                        </c15:formulaRef>
                      </c:ext>
                    </c:extLst>
                    <c:strCache>
                      <c:ptCount val="1"/>
                      <c:pt idx="0">
                        <c:v>Frequency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 w="19050">
                    <a:solidFill>
                      <a:schemeClr val="lt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8-F99E-4FC1-86E3-D2A6DFFEEA26}"/>
                    </c:ext>
                  </c:extLst>
                </c:dPt>
                <c:dPt>
                  <c:idx val="1"/>
                  <c:invertIfNegative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A-F99E-4FC1-86E3-D2A6DFFEEA26}"/>
                    </c:ext>
                  </c:extLst>
                </c:dPt>
                <c:dPt>
                  <c:idx val="2"/>
                  <c:invertIfNegative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C-F99E-4FC1-86E3-D2A6DFFEEA26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30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MW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Visuals!$A$197:$A$199</c15:sqref>
                        </c15:formulaRef>
                      </c:ext>
                    </c:extLst>
                    <c:strCache>
                      <c:ptCount val="3"/>
                      <c:pt idx="0">
                        <c:v>No</c:v>
                      </c:pt>
                      <c:pt idx="1">
                        <c:v>Yes</c:v>
                      </c:pt>
                      <c:pt idx="2">
                        <c:v>Not applicable (used reusable products)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Visuals!$B$197:$B$199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88</c:v>
                      </c:pt>
                      <c:pt idx="1">
                        <c:v>171</c:v>
                      </c:pt>
                      <c:pt idx="2">
                        <c:v>184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D-F99E-4FC1-86E3-D2A6DFFEEA26}"/>
                  </c:ext>
                </c:extLst>
              </c15:ser>
            </c15:filteredBarSeries>
          </c:ext>
        </c:extLst>
      </c:barChart>
      <c:valAx>
        <c:axId val="455652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/>
                  <a:t>Percentage of respondents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455649920"/>
        <c:crosses val="autoZero"/>
        <c:crossBetween val="between"/>
      </c:valAx>
      <c:catAx>
        <c:axId val="4556499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0"/>
                  <a:t>Respsonse options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MW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MW"/>
          </a:p>
        </c:txPr>
        <c:crossAx val="4556528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MW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M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E66D9B-DEDF-4109-B641-F01FE167184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W"/>
        </a:p>
      </dgm:t>
    </dgm:pt>
    <dgm:pt modelId="{D8353819-4346-48C6-9A65-E1FA6099E562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q"/>
          </a:pPr>
          <a:r>
            <a:rPr lang="en-GB" sz="3400" dirty="0">
              <a:latin typeface="Arial" panose="020B0604020202020204" pitchFamily="34" charset="0"/>
              <a:cs typeface="Arial" panose="020B0604020202020204" pitchFamily="34" charset="0"/>
            </a:rPr>
            <a:t>Strengthen coordination and integrate MHM into long-term resilience.</a:t>
          </a:r>
          <a:endParaRPr lang="en-MW" sz="3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7532A6-135D-49E8-BF2B-33C6EE1E231A}" type="parTrans" cxnId="{4E195C31-48E5-4892-AA2E-6E01A3F37B17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99F88E-0003-4C6E-9864-0542D2459B4D}" type="sibTrans" cxnId="{4E195C31-48E5-4892-AA2E-6E01A3F37B17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CD29E8-EA8E-4B5F-8E5B-3E6FAF88AF7A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q"/>
          </a:pPr>
          <a:r>
            <a:rPr lang="en-GB" sz="3400" dirty="0">
              <a:latin typeface="Arial" panose="020B0604020202020204" pitchFamily="34" charset="0"/>
              <a:cs typeface="Arial" panose="020B0604020202020204" pitchFamily="34" charset="0"/>
            </a:rPr>
            <a:t>Pre-position MHM Kits - culturally appropriate with community input.</a:t>
          </a:r>
          <a:endParaRPr lang="en-MW" sz="3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EB67FC-66C2-4302-A68E-16FF4BC5F89E}" type="parTrans" cxnId="{4F59E92E-0C61-4E06-AF10-F73614BBBAE0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C62CF5-BD1D-4239-9116-F6BE5EB1C2D8}" type="sibTrans" cxnId="{4F59E92E-0C61-4E06-AF10-F73614BBBAE0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CD206D-BD58-448A-9246-D1950806C9DB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q"/>
          </a:pPr>
          <a:r>
            <a:rPr lang="en-GB" sz="3400" dirty="0">
              <a:latin typeface="Arial" panose="020B0604020202020204" pitchFamily="34" charset="0"/>
              <a:cs typeface="Arial" panose="020B0604020202020204" pitchFamily="34" charset="0"/>
            </a:rPr>
            <a:t>Ensure gender-sensitive sanitation with private spaces for changing, bathing, and disposal.</a:t>
          </a:r>
          <a:endParaRPr lang="en-MW" sz="3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7C8799-7E28-4B18-9BD0-6DAF01BF694C}" type="parTrans" cxnId="{E02A3C18-A52E-4462-9DCB-E6287D8C854B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612564-1AA1-499B-BDF2-9C995A2B7366}" type="sibTrans" cxnId="{E02A3C18-A52E-4462-9DCB-E6287D8C854B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5ADBC3-B71C-4CFC-B748-1BC379B956E6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q"/>
          </a:pPr>
          <a:r>
            <a:rPr lang="en-GB" sz="3400" dirty="0">
              <a:latin typeface="Arial" panose="020B0604020202020204" pitchFamily="34" charset="0"/>
              <a:cs typeface="Arial" panose="020B0604020202020204" pitchFamily="34" charset="0"/>
            </a:rPr>
            <a:t>Allocate specific budget lines for MHM.</a:t>
          </a:r>
          <a:endParaRPr lang="en-MW" sz="3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D93012-54B6-44CC-B225-672D5A103AD0}" type="parTrans" cxnId="{EF5E38D4-42C5-4FBB-8CA4-0AFBE3717E72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F6FFC3-BA24-458F-8EF0-EE1C07145AE4}" type="sibTrans" cxnId="{EF5E38D4-42C5-4FBB-8CA4-0AFBE3717E72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B7541C-FA4B-47EA-87B7-6110C10EFA8A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None/>
          </a:pPr>
          <a:r>
            <a:rPr lang="en-GB" sz="3400" dirty="0">
              <a:latin typeface="Arial" panose="020B0604020202020204" pitchFamily="34" charset="0"/>
              <a:cs typeface="Arial" panose="020B0604020202020204" pitchFamily="34" charset="0"/>
            </a:rPr>
            <a:t>Raise awareness on stigma-reduction. </a:t>
          </a:r>
          <a:endParaRPr lang="en-MW" sz="3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26D99B-F7A5-4CE0-9145-4C5EF3BFCD4D}" type="parTrans" cxnId="{A145F20E-4BF7-466E-92F9-CF51B6AA3704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943B87-8E48-4569-83C9-34B94C1E5CE0}" type="sibTrans" cxnId="{A145F20E-4BF7-466E-92F9-CF51B6AA3704}">
      <dgm:prSet/>
      <dgm:spPr/>
      <dgm:t>
        <a:bodyPr/>
        <a:lstStyle/>
        <a:p>
          <a:endParaRPr lang="en-MW" sz="3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01AAF7-ED90-4084-B004-8CF54AAE662E}" type="pres">
      <dgm:prSet presAssocID="{F7E66D9B-DEDF-4109-B641-F01FE1671845}" presName="Name0" presStyleCnt="0">
        <dgm:presLayoutVars>
          <dgm:dir/>
          <dgm:resizeHandles val="exact"/>
        </dgm:presLayoutVars>
      </dgm:prSet>
      <dgm:spPr/>
    </dgm:pt>
    <dgm:pt modelId="{E684C3B0-6146-43AF-8147-B54DD5D98112}" type="pres">
      <dgm:prSet presAssocID="{D8353819-4346-48C6-9A65-E1FA6099E562}" presName="node" presStyleLbl="node1" presStyleIdx="0" presStyleCnt="5">
        <dgm:presLayoutVars>
          <dgm:bulletEnabled val="1"/>
        </dgm:presLayoutVars>
      </dgm:prSet>
      <dgm:spPr/>
    </dgm:pt>
    <dgm:pt modelId="{15517DA4-CB4A-44BC-A64E-B3CCB69D2574}" type="pres">
      <dgm:prSet presAssocID="{4299F88E-0003-4C6E-9864-0542D2459B4D}" presName="sibTrans" presStyleCnt="0"/>
      <dgm:spPr/>
    </dgm:pt>
    <dgm:pt modelId="{7D8F8554-0537-4632-B615-3407161AA1CF}" type="pres">
      <dgm:prSet presAssocID="{00CD29E8-EA8E-4B5F-8E5B-3E6FAF88AF7A}" presName="node" presStyleLbl="node1" presStyleIdx="1" presStyleCnt="5">
        <dgm:presLayoutVars>
          <dgm:bulletEnabled val="1"/>
        </dgm:presLayoutVars>
      </dgm:prSet>
      <dgm:spPr/>
    </dgm:pt>
    <dgm:pt modelId="{D1D5C5E6-112A-4FFC-AA2B-1E98C9D23E2C}" type="pres">
      <dgm:prSet presAssocID="{BEC62CF5-BD1D-4239-9116-F6BE5EB1C2D8}" presName="sibTrans" presStyleCnt="0"/>
      <dgm:spPr/>
    </dgm:pt>
    <dgm:pt modelId="{3CB7CAEF-8671-4FCA-B6F1-1074DD48177C}" type="pres">
      <dgm:prSet presAssocID="{3CCD206D-BD58-448A-9246-D1950806C9DB}" presName="node" presStyleLbl="node1" presStyleIdx="2" presStyleCnt="5">
        <dgm:presLayoutVars>
          <dgm:bulletEnabled val="1"/>
        </dgm:presLayoutVars>
      </dgm:prSet>
      <dgm:spPr/>
    </dgm:pt>
    <dgm:pt modelId="{97E55D1D-09C6-4CD5-A219-A154AD42029B}" type="pres">
      <dgm:prSet presAssocID="{CC612564-1AA1-499B-BDF2-9C995A2B7366}" presName="sibTrans" presStyleCnt="0"/>
      <dgm:spPr/>
    </dgm:pt>
    <dgm:pt modelId="{922EA24A-356A-4AC2-BA87-8B005E0F7CDD}" type="pres">
      <dgm:prSet presAssocID="{E95ADBC3-B71C-4CFC-B748-1BC379B956E6}" presName="node" presStyleLbl="node1" presStyleIdx="3" presStyleCnt="5">
        <dgm:presLayoutVars>
          <dgm:bulletEnabled val="1"/>
        </dgm:presLayoutVars>
      </dgm:prSet>
      <dgm:spPr/>
    </dgm:pt>
    <dgm:pt modelId="{C57E9F05-9194-44D0-9330-311880D5BF8E}" type="pres">
      <dgm:prSet presAssocID="{5AF6FFC3-BA24-458F-8EF0-EE1C07145AE4}" presName="sibTrans" presStyleCnt="0"/>
      <dgm:spPr/>
    </dgm:pt>
    <dgm:pt modelId="{07F77D9B-370F-4AAB-B316-C3820E630393}" type="pres">
      <dgm:prSet presAssocID="{F5B7541C-FA4B-47EA-87B7-6110C10EFA8A}" presName="node" presStyleLbl="node1" presStyleIdx="4" presStyleCnt="5">
        <dgm:presLayoutVars>
          <dgm:bulletEnabled val="1"/>
        </dgm:presLayoutVars>
      </dgm:prSet>
      <dgm:spPr/>
    </dgm:pt>
  </dgm:ptLst>
  <dgm:cxnLst>
    <dgm:cxn modelId="{A145F20E-4BF7-466E-92F9-CF51B6AA3704}" srcId="{F7E66D9B-DEDF-4109-B641-F01FE1671845}" destId="{F5B7541C-FA4B-47EA-87B7-6110C10EFA8A}" srcOrd="4" destOrd="0" parTransId="{4726D99B-F7A5-4CE0-9145-4C5EF3BFCD4D}" sibTransId="{7E943B87-8E48-4569-83C9-34B94C1E5CE0}"/>
    <dgm:cxn modelId="{E02A3C18-A52E-4462-9DCB-E6287D8C854B}" srcId="{F7E66D9B-DEDF-4109-B641-F01FE1671845}" destId="{3CCD206D-BD58-448A-9246-D1950806C9DB}" srcOrd="2" destOrd="0" parTransId="{6F7C8799-7E28-4B18-9BD0-6DAF01BF694C}" sibTransId="{CC612564-1AA1-499B-BDF2-9C995A2B7366}"/>
    <dgm:cxn modelId="{4F59E92E-0C61-4E06-AF10-F73614BBBAE0}" srcId="{F7E66D9B-DEDF-4109-B641-F01FE1671845}" destId="{00CD29E8-EA8E-4B5F-8E5B-3E6FAF88AF7A}" srcOrd="1" destOrd="0" parTransId="{C4EB67FC-66C2-4302-A68E-16FF4BC5F89E}" sibTransId="{BEC62CF5-BD1D-4239-9116-F6BE5EB1C2D8}"/>
    <dgm:cxn modelId="{E5EF862F-817D-4B65-926A-25740DE950EC}" type="presOf" srcId="{D8353819-4346-48C6-9A65-E1FA6099E562}" destId="{E684C3B0-6146-43AF-8147-B54DD5D98112}" srcOrd="0" destOrd="0" presId="urn:microsoft.com/office/officeart/2005/8/layout/hList6"/>
    <dgm:cxn modelId="{4E195C31-48E5-4892-AA2E-6E01A3F37B17}" srcId="{F7E66D9B-DEDF-4109-B641-F01FE1671845}" destId="{D8353819-4346-48C6-9A65-E1FA6099E562}" srcOrd="0" destOrd="0" parTransId="{287532A6-135D-49E8-BF2B-33C6EE1E231A}" sibTransId="{4299F88E-0003-4C6E-9864-0542D2459B4D}"/>
    <dgm:cxn modelId="{060F448F-FD82-44F4-B362-67E0F9FD5ED6}" type="presOf" srcId="{E95ADBC3-B71C-4CFC-B748-1BC379B956E6}" destId="{922EA24A-356A-4AC2-BA87-8B005E0F7CDD}" srcOrd="0" destOrd="0" presId="urn:microsoft.com/office/officeart/2005/8/layout/hList6"/>
    <dgm:cxn modelId="{A0A59C94-4486-4097-80CD-CE73364D9F3C}" type="presOf" srcId="{F5B7541C-FA4B-47EA-87B7-6110C10EFA8A}" destId="{07F77D9B-370F-4AAB-B316-C3820E630393}" srcOrd="0" destOrd="0" presId="urn:microsoft.com/office/officeart/2005/8/layout/hList6"/>
    <dgm:cxn modelId="{4BBC6E99-DF2C-4C0F-84C4-E8B230A2341A}" type="presOf" srcId="{3CCD206D-BD58-448A-9246-D1950806C9DB}" destId="{3CB7CAEF-8671-4FCA-B6F1-1074DD48177C}" srcOrd="0" destOrd="0" presId="urn:microsoft.com/office/officeart/2005/8/layout/hList6"/>
    <dgm:cxn modelId="{1842B2A2-A6E2-45C1-8D7E-C2AF89BA6DAE}" type="presOf" srcId="{F7E66D9B-DEDF-4109-B641-F01FE1671845}" destId="{B401AAF7-ED90-4084-B004-8CF54AAE662E}" srcOrd="0" destOrd="0" presId="urn:microsoft.com/office/officeart/2005/8/layout/hList6"/>
    <dgm:cxn modelId="{CE45F8A8-52DF-4ED8-863E-B4831B361F11}" type="presOf" srcId="{00CD29E8-EA8E-4B5F-8E5B-3E6FAF88AF7A}" destId="{7D8F8554-0537-4632-B615-3407161AA1CF}" srcOrd="0" destOrd="0" presId="urn:microsoft.com/office/officeart/2005/8/layout/hList6"/>
    <dgm:cxn modelId="{EF5E38D4-42C5-4FBB-8CA4-0AFBE3717E72}" srcId="{F7E66D9B-DEDF-4109-B641-F01FE1671845}" destId="{E95ADBC3-B71C-4CFC-B748-1BC379B956E6}" srcOrd="3" destOrd="0" parTransId="{59D93012-54B6-44CC-B225-672D5A103AD0}" sibTransId="{5AF6FFC3-BA24-458F-8EF0-EE1C07145AE4}"/>
    <dgm:cxn modelId="{3390EA49-87A3-4343-9302-F6E2E7E9AFAB}" type="presParOf" srcId="{B401AAF7-ED90-4084-B004-8CF54AAE662E}" destId="{E684C3B0-6146-43AF-8147-B54DD5D98112}" srcOrd="0" destOrd="0" presId="urn:microsoft.com/office/officeart/2005/8/layout/hList6"/>
    <dgm:cxn modelId="{D5F337CF-377E-4323-8D5A-6AC20A14EE23}" type="presParOf" srcId="{B401AAF7-ED90-4084-B004-8CF54AAE662E}" destId="{15517DA4-CB4A-44BC-A64E-B3CCB69D2574}" srcOrd="1" destOrd="0" presId="urn:microsoft.com/office/officeart/2005/8/layout/hList6"/>
    <dgm:cxn modelId="{4F7E7DA1-0B9C-4CD6-9C1A-158364AD0095}" type="presParOf" srcId="{B401AAF7-ED90-4084-B004-8CF54AAE662E}" destId="{7D8F8554-0537-4632-B615-3407161AA1CF}" srcOrd="2" destOrd="0" presId="urn:microsoft.com/office/officeart/2005/8/layout/hList6"/>
    <dgm:cxn modelId="{0FBB90F9-C561-4F88-8A5B-3621ED1D1854}" type="presParOf" srcId="{B401AAF7-ED90-4084-B004-8CF54AAE662E}" destId="{D1D5C5E6-112A-4FFC-AA2B-1E98C9D23E2C}" srcOrd="3" destOrd="0" presId="urn:microsoft.com/office/officeart/2005/8/layout/hList6"/>
    <dgm:cxn modelId="{093B504E-FF09-4332-B710-5784FCFB255B}" type="presParOf" srcId="{B401AAF7-ED90-4084-B004-8CF54AAE662E}" destId="{3CB7CAEF-8671-4FCA-B6F1-1074DD48177C}" srcOrd="4" destOrd="0" presId="urn:microsoft.com/office/officeart/2005/8/layout/hList6"/>
    <dgm:cxn modelId="{65CE1BFD-333F-47A5-9C37-B58FBA46CB0F}" type="presParOf" srcId="{B401AAF7-ED90-4084-B004-8CF54AAE662E}" destId="{97E55D1D-09C6-4CD5-A219-A154AD42029B}" srcOrd="5" destOrd="0" presId="urn:microsoft.com/office/officeart/2005/8/layout/hList6"/>
    <dgm:cxn modelId="{86AC44E3-EC86-4EA6-9421-2161D4A58816}" type="presParOf" srcId="{B401AAF7-ED90-4084-B004-8CF54AAE662E}" destId="{922EA24A-356A-4AC2-BA87-8B005E0F7CDD}" srcOrd="6" destOrd="0" presId="urn:microsoft.com/office/officeart/2005/8/layout/hList6"/>
    <dgm:cxn modelId="{12B2BDBC-F981-4537-BC56-3AF14587853F}" type="presParOf" srcId="{B401AAF7-ED90-4084-B004-8CF54AAE662E}" destId="{C57E9F05-9194-44D0-9330-311880D5BF8E}" srcOrd="7" destOrd="0" presId="urn:microsoft.com/office/officeart/2005/8/layout/hList6"/>
    <dgm:cxn modelId="{7E3F70CA-30BA-4093-92B5-D56E392FF814}" type="presParOf" srcId="{B401AAF7-ED90-4084-B004-8CF54AAE662E}" destId="{07F77D9B-370F-4AAB-B316-C3820E630393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4C3B0-6146-43AF-8147-B54DD5D98112}">
      <dsp:nvSpPr>
        <dsp:cNvPr id="0" name=""/>
        <dsp:cNvSpPr/>
      </dsp:nvSpPr>
      <dsp:spPr>
        <a:xfrm rot="16200000">
          <a:off x="-2333741" y="2343122"/>
          <a:ext cx="7978193" cy="32919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590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3400" kern="1200" dirty="0">
              <a:latin typeface="Arial" panose="020B0604020202020204" pitchFamily="34" charset="0"/>
              <a:cs typeface="Arial" panose="020B0604020202020204" pitchFamily="34" charset="0"/>
            </a:rPr>
            <a:t>Strengthen coordination and integrate MHM into long-term resilience.</a:t>
          </a:r>
          <a:endParaRPr lang="en-MW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9382" y="1595638"/>
        <a:ext cx="3291947" cy="4786915"/>
      </dsp:txXfrm>
    </dsp:sp>
    <dsp:sp modelId="{7D8F8554-0537-4632-B615-3407161AA1CF}">
      <dsp:nvSpPr>
        <dsp:cNvPr id="0" name=""/>
        <dsp:cNvSpPr/>
      </dsp:nvSpPr>
      <dsp:spPr>
        <a:xfrm rot="16200000">
          <a:off x="1205101" y="2343122"/>
          <a:ext cx="7978193" cy="32919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590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3400" kern="1200" dirty="0">
              <a:latin typeface="Arial" panose="020B0604020202020204" pitchFamily="34" charset="0"/>
              <a:cs typeface="Arial" panose="020B0604020202020204" pitchFamily="34" charset="0"/>
            </a:rPr>
            <a:t>Pre-position MHM Kits - culturally appropriate with community input.</a:t>
          </a:r>
          <a:endParaRPr lang="en-MW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3548224" y="1595638"/>
        <a:ext cx="3291947" cy="4786915"/>
      </dsp:txXfrm>
    </dsp:sp>
    <dsp:sp modelId="{3CB7CAEF-8671-4FCA-B6F1-1074DD48177C}">
      <dsp:nvSpPr>
        <dsp:cNvPr id="0" name=""/>
        <dsp:cNvSpPr/>
      </dsp:nvSpPr>
      <dsp:spPr>
        <a:xfrm rot="16200000">
          <a:off x="4743945" y="2343122"/>
          <a:ext cx="7978193" cy="32919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590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3400" kern="1200" dirty="0">
              <a:latin typeface="Arial" panose="020B0604020202020204" pitchFamily="34" charset="0"/>
              <a:cs typeface="Arial" panose="020B0604020202020204" pitchFamily="34" charset="0"/>
            </a:rPr>
            <a:t>Ensure gender-sensitive sanitation with private spaces for changing, bathing, and disposal.</a:t>
          </a:r>
          <a:endParaRPr lang="en-MW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7087068" y="1595638"/>
        <a:ext cx="3291947" cy="4786915"/>
      </dsp:txXfrm>
    </dsp:sp>
    <dsp:sp modelId="{922EA24A-356A-4AC2-BA87-8B005E0F7CDD}">
      <dsp:nvSpPr>
        <dsp:cNvPr id="0" name=""/>
        <dsp:cNvSpPr/>
      </dsp:nvSpPr>
      <dsp:spPr>
        <a:xfrm rot="16200000">
          <a:off x="8282789" y="2343122"/>
          <a:ext cx="7978193" cy="32919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590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3400" kern="1200" dirty="0">
              <a:latin typeface="Arial" panose="020B0604020202020204" pitchFamily="34" charset="0"/>
              <a:cs typeface="Arial" panose="020B0604020202020204" pitchFamily="34" charset="0"/>
            </a:rPr>
            <a:t>Allocate specific budget lines for MHM.</a:t>
          </a:r>
          <a:endParaRPr lang="en-MW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10625912" y="1595638"/>
        <a:ext cx="3291947" cy="4786915"/>
      </dsp:txXfrm>
    </dsp:sp>
    <dsp:sp modelId="{07F77D9B-370F-4AAB-B316-C3820E630393}">
      <dsp:nvSpPr>
        <dsp:cNvPr id="0" name=""/>
        <dsp:cNvSpPr/>
      </dsp:nvSpPr>
      <dsp:spPr>
        <a:xfrm rot="16200000">
          <a:off x="11821632" y="2343122"/>
          <a:ext cx="7978193" cy="32919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590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3400" kern="1200" dirty="0">
              <a:latin typeface="Arial" panose="020B0604020202020204" pitchFamily="34" charset="0"/>
              <a:cs typeface="Arial" panose="020B0604020202020204" pitchFamily="34" charset="0"/>
            </a:rPr>
            <a:t>Raise awareness on stigma-reduction. </a:t>
          </a:r>
          <a:endParaRPr lang="en-MW" sz="3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14164755" y="1595638"/>
        <a:ext cx="3291947" cy="4786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5AD51-C1AD-452A-9046-395FA4FF446D}" type="datetimeFigureOut">
              <a:rPr lang="en-MW" smtClean="0"/>
              <a:t>14/12/2025</a:t>
            </a:fld>
            <a:endParaRPr lang="en-M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FC82D-6320-43AF-B661-8F7F4A692C9C}" type="slidenum">
              <a:rPr lang="en-MW" smtClean="0"/>
              <a:t>‹#›</a:t>
            </a:fld>
            <a:endParaRPr lang="en-MW"/>
          </a:p>
        </p:txBody>
      </p:sp>
    </p:spTree>
    <p:extLst>
      <p:ext uri="{BB962C8B-B14F-4D97-AF65-F5344CB8AC3E}">
        <p14:creationId xmlns:p14="http://schemas.microsoft.com/office/powerpoint/2010/main" val="1144959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W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A natural process in women and girls. Despite being normal, stigma and taboos </a:t>
            </a:r>
            <a:r>
              <a:rPr lang="en-GB" sz="1200"/>
              <a:t>surround it, </a:t>
            </a:r>
            <a:r>
              <a:rPr lang="en-GB" sz="1200" dirty="0"/>
              <a:t>hence the need that MHM must be priotised to protect dignity, health, and gender equity in emergencies or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FC82D-6320-43AF-B661-8F7F4A692C9C}" type="slidenum">
              <a:rPr lang="en-MW" smtClean="0"/>
              <a:t>3</a:t>
            </a:fld>
            <a:endParaRPr lang="en-MW"/>
          </a:p>
        </p:txBody>
      </p:sp>
    </p:spTree>
    <p:extLst>
      <p:ext uri="{BB962C8B-B14F-4D97-AF65-F5344CB8AC3E}">
        <p14:creationId xmlns:p14="http://schemas.microsoft.com/office/powerpoint/2010/main" val="1460754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W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cultural beliefs/misconceptions (social constructed beliefs) like some would say the sanitary pads bring cancer, so it was hard to convince the people to use these sanitary pads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Female KII respondent</a:t>
            </a:r>
            <a:endParaRPr lang="en-M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M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FC82D-6320-43AF-B661-8F7F4A692C9C}" type="slidenum">
              <a:rPr lang="en-MW" smtClean="0"/>
              <a:t>9</a:t>
            </a:fld>
            <a:endParaRPr lang="en-MW"/>
          </a:p>
        </p:txBody>
      </p:sp>
    </p:spTree>
    <p:extLst>
      <p:ext uri="{BB962C8B-B14F-4D97-AF65-F5344CB8AC3E}">
        <p14:creationId xmlns:p14="http://schemas.microsoft.com/office/powerpoint/2010/main" val="457735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W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Lack of soap and proper washing facilities made reusable products difficult to manage.  In other emergencies, this has put women at risk of infection and discomfort.</a:t>
            </a:r>
          </a:p>
          <a:p>
            <a:r>
              <a:rPr lang="en-GB" sz="1200" dirty="0"/>
              <a:t>These reflect how emergencies worsen existing gender inequalities.</a:t>
            </a:r>
          </a:p>
          <a:p>
            <a:endParaRPr lang="en-M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FC82D-6320-43AF-B661-8F7F4A692C9C}" type="slidenum">
              <a:rPr lang="en-MW" smtClean="0"/>
              <a:t>12</a:t>
            </a:fld>
            <a:endParaRPr lang="en-MW"/>
          </a:p>
        </p:txBody>
      </p:sp>
    </p:spTree>
    <p:extLst>
      <p:ext uri="{BB962C8B-B14F-4D97-AF65-F5344CB8AC3E}">
        <p14:creationId xmlns:p14="http://schemas.microsoft.com/office/powerpoint/2010/main" val="4163269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C053D-5828-7EA1-B47C-52FDBF51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B9D958-E7AF-369B-3D47-BACB37CA3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W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0A448-E975-62F0-7870-E488843CFB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study revealed serious gaps in MHM during the Cyclone Freddy.</a:t>
            </a:r>
          </a:p>
          <a:p>
            <a:endParaRPr lang="en-M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F7D3D-45B3-3143-E93F-518AF57F0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FC82D-6320-43AF-B661-8F7F4A692C9C}" type="slidenum">
              <a:rPr lang="en-MW" smtClean="0"/>
              <a:t>13</a:t>
            </a:fld>
            <a:endParaRPr lang="en-MW"/>
          </a:p>
        </p:txBody>
      </p:sp>
    </p:spTree>
    <p:extLst>
      <p:ext uri="{BB962C8B-B14F-4D97-AF65-F5344CB8AC3E}">
        <p14:creationId xmlns:p14="http://schemas.microsoft.com/office/powerpoint/2010/main" val="3038698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E350C-113E-646D-B9C0-E234FF738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73315-4F0D-86D5-93AC-463061E23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W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1F6010-AB62-41AE-C5BC-B18FA9905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ABF30-5B1B-3324-C5A2-4147CEFD5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FC82D-6320-43AF-B661-8F7F4A692C9C}" type="slidenum">
              <a:rPr lang="en-MW" smtClean="0"/>
              <a:t>14</a:t>
            </a:fld>
            <a:endParaRPr lang="en-MW"/>
          </a:p>
        </p:txBody>
      </p:sp>
    </p:spTree>
    <p:extLst>
      <p:ext uri="{BB962C8B-B14F-4D97-AF65-F5344CB8AC3E}">
        <p14:creationId xmlns:p14="http://schemas.microsoft.com/office/powerpoint/2010/main" val="348911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8829-51F4-B9AA-D1A0-A771C0E00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2620962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A2B18-7F9A-910C-63F2-F13B31B65DE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86000" y="4381500"/>
            <a:ext cx="13716000" cy="3505200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kern="1200" dirty="0">
                <a:solidFill>
                  <a:srgbClr val="A71830"/>
                </a:solidFill>
                <a:latin typeface="Swis721 BlkCn BT" panose="020B0806030502040204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3B673-BAE0-46AB-12EC-32EAA8EB25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FB22E-1A96-E41D-D57A-3598104F7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029E8-FC03-924E-02DE-889138581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0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1BE2-5126-FB39-3E06-3B9B743D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47880-F658-EE73-E27E-BB491E473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63202-6F8E-CEBE-006C-CF7799C2E4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D8DC9-A42F-12F5-6E51-BAE0F2AE1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C29E4-713A-9896-E59A-9E68F6CBB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731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F52C8-522E-2D10-21C5-D457A765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F8526-17F0-6F29-651E-925ABB02A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E247A-7978-1643-2CC4-8B072CB89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F8D65-2359-03BC-DB1A-FAAD1D4B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4A1BC-928B-3D0B-ABB3-4D4AD135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78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D2F40-EB54-FF7A-5AF3-300918C0F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549AC-4D47-B1FE-9AF9-0B09A9620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79C20C-2DC7-5009-40A6-12042A3FF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15AE1-D64D-7068-5A11-395FD978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9D5EF-3BA1-1088-2D2F-B5CF6D3B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22BB7-ED1D-797F-B86F-99C715F8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06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293E1-CD30-CC6F-406F-181BE27F4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484CA-E33F-AC9C-B3D8-C90DF7A4F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7DB06-2B56-027F-7D30-922C97E2D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B3BDA-7DFD-95D5-122F-80C0C53D49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F147C-094E-A1D6-7EB5-D56A961AAE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3FAE6E-ED96-4103-B6A0-0B89009938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8F2DE8-D5AD-B7ED-205E-385EC1EF3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44A0B5-C067-50EC-529A-C954A948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34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7E2E3-9D90-9769-CDF1-0FFA08D49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FB9445-BEB2-85FC-78C7-72D44F7B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45426-4215-8DD5-34EB-BBA5D775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ED610-E2A9-9AA8-4C4B-E01720882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05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26F8D9-A7B1-3556-58F6-F1C528E3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F51C2F-2F9D-C1A2-8096-1032FFCE3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C60BF-0D9D-EB92-C3BD-95CE4A19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7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56686-5732-1DCD-616E-A1DB4E24D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B7DB4-DC5B-5AAA-9EEF-787FAC2E6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A0723-BBD4-9B1E-E1A5-A54001CD1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BCBD2-B419-197D-552B-551599FC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1D46F-92D2-FE63-785D-B5CFB904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5F639-5F89-9C1B-61B0-933BDC64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4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9517-E274-C719-BB31-0E36960D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54D15B-41B7-DAB3-3D78-9DBF34A0A6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020A5-032F-71F5-BD8E-742255F75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2D773-0CA8-532A-F55E-54AAF176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535C6-EBEC-FB39-FA12-CD4B239E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B1D93-8931-6329-77A9-27EC8D67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973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22AD-849D-D34E-8986-84D094AD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9C885-BD4F-074F-E551-50DBB507C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403D5-022D-B49B-A39F-33AAD59A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A5095-7C58-1194-056B-3A5020682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ECE97-01A6-20BA-4B2B-6B9937ED5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35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71DC14-EBFA-52B7-4CC5-643345FFCD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0E7C1E-7329-527B-04F1-356DF7042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3EC5F-2C9C-2917-5271-9015D2E0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97D455CB-F0B2-4FEB-BA63-8886CA8FC37D}" type="datetimeFigureOut">
              <a:rPr lang="en-GB" smtClean="0"/>
              <a:t>14/12/2025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95297-13CA-E021-9AC9-8EB7A3FF8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CD56F-3FD2-4C47-AECF-A07460631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74C8960-8DE8-46A7-9CFC-9F6EDD905E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65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94C34-86F7-A385-D60B-B415A95D6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719076"/>
            <a:ext cx="15773400" cy="1094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6B7C2-1281-F0C4-E36E-53FB1C282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054088"/>
            <a:ext cx="15773400" cy="6207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1265C27-7263-F4C4-213F-A82F5EC0DA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DFE0AAC7-18F3-E7AA-D258-7F353B8A7A91}"/>
              </a:ext>
            </a:extLst>
          </p:cNvPr>
          <p:cNvSpPr txBox="1"/>
          <p:nvPr userDrawn="1"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A4ECA2C4-0EFA-D07C-C272-CC3E3AA9AF0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2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kern="1200">
          <a:solidFill>
            <a:srgbClr val="006778"/>
          </a:solidFill>
          <a:latin typeface="Swis721 BlkCn BT" panose="020B0806030502040204"/>
          <a:ea typeface="+mj-ea"/>
          <a:cs typeface="+mj-cs"/>
        </a:defRPr>
      </a:lvl1pPr>
    </p:titleStyle>
    <p:bodyStyle>
      <a:lvl1pPr marL="450850" indent="-450850" algn="l" defTabSz="914400" rtl="0" eaLnBrk="1" latinLnBrk="0" hangingPunct="1">
        <a:lnSpc>
          <a:spcPct val="100000"/>
        </a:lnSpc>
        <a:spcBef>
          <a:spcPts val="1000"/>
        </a:spcBef>
        <a:buClr>
          <a:srgbClr val="A71930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8038" indent="-350838" algn="l" defTabSz="914400" rtl="0" eaLnBrk="1" latinLnBrk="0" hangingPunct="1">
        <a:lnSpc>
          <a:spcPct val="100000"/>
        </a:lnSpc>
        <a:spcBef>
          <a:spcPts val="500"/>
        </a:spcBef>
        <a:buClr>
          <a:srgbClr val="A7193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A7193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A7193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A7193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874D1-2654-2BA0-20A7-CDCFD63E3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684338"/>
            <a:ext cx="14630400" cy="2620962"/>
          </a:xfrm>
        </p:spPr>
        <p:txBody>
          <a:bodyPr/>
          <a:lstStyle/>
          <a:p>
            <a:r>
              <a:rPr lang="en-US" dirty="0"/>
              <a:t>RSTMH Global Research in Progress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31CC7-1D5C-86D3-95F8-E4FBDB5519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7069"/>
              </a:lnSpc>
            </a:pPr>
            <a:r>
              <a:rPr lang="en-US" dirty="0">
                <a:ea typeface="+mn-lt"/>
                <a:cs typeface="+mn-lt"/>
              </a:rPr>
              <a:t>20 November 2025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120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68B64F4-ED71-0D2C-1056-2E49053D1B7D}"/>
              </a:ext>
            </a:extLst>
          </p:cNvPr>
          <p:cNvSpPr txBox="1"/>
          <p:nvPr/>
        </p:nvSpPr>
        <p:spPr>
          <a:xfrm>
            <a:off x="2057400" y="5165271"/>
            <a:ext cx="15011400" cy="25209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4800" dirty="0">
              <a:solidFill>
                <a:srgbClr val="000000"/>
              </a:solidFill>
              <a:latin typeface="Swis721 BlkCn BT" panose="020B0806030502040204"/>
              <a:cs typeface="Arial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Swis721 BlkCn BT" panose="020B0806030502040204"/>
                <a:cs typeface="Arial"/>
              </a:rPr>
              <a:t>Presenter: Priscilla F. Chingamtolo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Swis721 BlkCn BT" panose="020B0806030502040204"/>
              <a:cs typeface="Arial"/>
            </a:endParaRP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3600" dirty="0">
                <a:latin typeface="Swis721 BlkCn BT" panose="020B0806030502040204"/>
                <a:cs typeface="Arial" panose="020B0604020202020204" pitchFamily="34" charset="0"/>
              </a:rPr>
              <a:t>Co-authors : R.D Malolo, S. Tomoka, A.C. Mjojo</a:t>
            </a:r>
            <a:endParaRPr lang="en-US" sz="3600" dirty="0">
              <a:solidFill>
                <a:srgbClr val="000000"/>
              </a:solidFill>
              <a:latin typeface="Swis721 BlkCn BT" panose="020B0806030502040204"/>
              <a:cs typeface="Arial"/>
            </a:endParaRPr>
          </a:p>
          <a:p>
            <a:pPr>
              <a:lnSpc>
                <a:spcPts val="3919"/>
              </a:lnSpc>
              <a:spcBef>
                <a:spcPct val="0"/>
              </a:spcBef>
            </a:pPr>
            <a:endParaRPr lang="en-US" sz="4800" b="1" dirty="0">
              <a:solidFill>
                <a:srgbClr val="000000"/>
              </a:solidFill>
              <a:latin typeface="Swis721 BlkCn BT" panose="020B0806030502040204"/>
              <a:cs typeface="Arial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9E37232-2260-9BB5-A1C1-27672CDACF2E}"/>
              </a:ext>
            </a:extLst>
          </p:cNvPr>
          <p:cNvSpPr txBox="1"/>
          <p:nvPr/>
        </p:nvSpPr>
        <p:spPr>
          <a:xfrm>
            <a:off x="702129" y="2032133"/>
            <a:ext cx="16994592" cy="1985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GB" sz="4800" dirty="0">
                <a:latin typeface="Swis721 BlkCn BT" panose="020B0806030502040204"/>
              </a:rPr>
              <a:t>Menstrual Hygiene Management in Emergencies: Case Study of Cyclone Freddy Affected Communities in Malawi</a:t>
            </a:r>
            <a:endParaRPr lang="en-US" sz="4800" dirty="0">
              <a:solidFill>
                <a:srgbClr val="006778"/>
              </a:solidFill>
              <a:latin typeface="Swis721 BlkCn BT" panose="020B080603050204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072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418" r="1418" b="5319"/>
          <a:stretch>
            <a:fillRect/>
          </a:stretch>
        </p:blipFill>
        <p:spPr>
          <a:xfrm>
            <a:off x="24984" y="8267639"/>
            <a:ext cx="18288000" cy="201936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03F4B4-FE68-58DA-0298-81BD2DE6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3869"/>
            <a:ext cx="14249400" cy="1094431"/>
          </a:xfrm>
        </p:spPr>
        <p:txBody>
          <a:bodyPr/>
          <a:lstStyle/>
          <a:p>
            <a:pPr algn="ctr"/>
            <a:r>
              <a:rPr lang="en-GB" dirty="0"/>
              <a:t>BACKGROUND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7323B8-C5C4-C4D3-93DE-F667BFD52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83" y="1333500"/>
            <a:ext cx="11230845" cy="744762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Menstruation often causes cramps, fatigue, and mood changes (UNICEF, 2019).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It is surrounded by stigma and taboos (Sommer et al., 2015).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Menstrual Hygiene Management (MHM)-using clean materials, changing in privacy, washing with soap, and having proper disposal (UNICEF, 2019).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WHO highlights MHM as a key part of WASH, needing proper facilities, products, and education (WHO, </a:t>
            </a:r>
            <a:r>
              <a:rPr lang="en-GB" sz="3400"/>
              <a:t>2022).</a:t>
            </a:r>
            <a:endParaRPr lang="en-GB" sz="3400" dirty="0"/>
          </a:p>
          <a:p>
            <a:endParaRPr lang="en-GB" sz="3400" dirty="0"/>
          </a:p>
        </p:txBody>
      </p:sp>
      <p:pic>
        <p:nvPicPr>
          <p:cNvPr id="8" name="Picture 7" descr="A logo of a person's hygiene product&#10;&#10;AI-generated content may be incorrect.">
            <a:extLst>
              <a:ext uri="{FF2B5EF4-FFF2-40B4-BE49-F238E27FC236}">
                <a16:creationId xmlns:a16="http://schemas.microsoft.com/office/drawing/2014/main" id="{4D4CCB12-7852-C325-8BF8-319921BC47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1638300"/>
            <a:ext cx="7057155" cy="674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9CDCA-1FE5-B8FA-8BDC-FE198C148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1383945-1C9C-4EEE-5571-BFDDAD3790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8" r="1418" b="5319"/>
          <a:stretch>
            <a:fillRect/>
          </a:stretch>
        </p:blipFill>
        <p:spPr>
          <a:xfrm>
            <a:off x="0" y="8390502"/>
            <a:ext cx="18288000" cy="1890678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EB8188AE-05F0-838B-75A8-96E68FEFCB46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34B8EF6-57D9-B170-4304-A4FB945790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3DF06D4-AB71-B3FC-5E4D-13131944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4062"/>
            <a:ext cx="14173200" cy="1094431"/>
          </a:xfrm>
        </p:spPr>
        <p:txBody>
          <a:bodyPr/>
          <a:lstStyle/>
          <a:p>
            <a:pPr algn="ctr"/>
            <a:r>
              <a:rPr lang="en-GB" dirty="0"/>
              <a:t>BACKGROUND CONT…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0D8021-8E22-CEAC-B0D3-200B2E72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8107"/>
            <a:ext cx="9858718" cy="651278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Cyclone Freddy affected &gt;500,000 people with  30,000+ women of reproductive age impacted (DoDMA, 2023).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Limited research on MHM needs in emergencies (Sommer et al., 2016; Sommer et al., 2018; Van Leeuwen &amp; Torondel, 2018; Patel et al., 2022).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Delivering effective interventions requires clear, context-specific guidelines.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Hence the need to understand MHM challenges within the Malawian context.</a:t>
            </a:r>
          </a:p>
          <a:p>
            <a:endParaRPr lang="en-GB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98FFF178-65A0-1DEE-3B8E-E4CCE81780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W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FE5A9D-A404-B600-F7BC-FD7A01E77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8718" y="1738106"/>
            <a:ext cx="8429282" cy="538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0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CF967-6D5E-2C11-5F75-38C2099A8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8267D04-CD14-9833-7189-77C647FE0B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8" r="1418" b="5319"/>
          <a:stretch>
            <a:fillRect/>
          </a:stretch>
        </p:blipFill>
        <p:spPr>
          <a:xfrm>
            <a:off x="0" y="8472552"/>
            <a:ext cx="18288000" cy="1808628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FEAEDA0-6D51-AD7D-6C87-EE8372899D75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36D4A6F3-DF79-0C3F-B4F0-6AA3DE2564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CCA8D3F-59F2-33DD-2A81-7C15C7C89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244"/>
            <a:ext cx="14173200" cy="904456"/>
          </a:xfrm>
        </p:spPr>
        <p:txBody>
          <a:bodyPr/>
          <a:lstStyle/>
          <a:p>
            <a:pPr algn="ctr"/>
            <a:r>
              <a:rPr lang="en-GB" dirty="0"/>
              <a:t>STUDY AIM &amp;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AE9C20-D9FC-274F-F3C2-C72FCC4CB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443" y="1409701"/>
            <a:ext cx="11968843" cy="716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400" b="1" dirty="0"/>
              <a:t>Aim:</a:t>
            </a:r>
          </a:p>
          <a:p>
            <a:pPr marL="0" indent="0">
              <a:buNone/>
            </a:pPr>
            <a:r>
              <a:rPr lang="en-GB" sz="3400" dirty="0"/>
              <a:t>To gain a comprehensive understanding of the challenges and gaps in MHM experienced by menstruating women and girls.</a:t>
            </a:r>
          </a:p>
          <a:p>
            <a:pPr marL="0" indent="0">
              <a:buNone/>
            </a:pPr>
            <a:r>
              <a:rPr lang="en-GB" sz="3400" b="1" dirty="0"/>
              <a:t>Objectives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GB" sz="3400" dirty="0"/>
              <a:t>Assess the accessibility of safe water and soap for menstrual hygiene. </a:t>
            </a:r>
            <a:endParaRPr lang="en-MW" sz="34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GB" sz="3400" dirty="0"/>
              <a:t>Identify available MHM products and supportive items.</a:t>
            </a:r>
            <a:endParaRPr lang="en-MW" sz="34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GB" sz="3400" dirty="0"/>
              <a:t>Assess the availability of safe and private disposal facilities for menstrual waste. </a:t>
            </a:r>
            <a:endParaRPr lang="en-MW" sz="3400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n-GB" sz="3400" dirty="0"/>
              <a:t>Assess the effects of the MHM challenges experienced by menstruating women and girls.</a:t>
            </a: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FFD00B-E9D0-879B-3641-42CA14E5C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5800" y="1947569"/>
            <a:ext cx="6172200" cy="6314250"/>
          </a:xfrm>
          <a:prstGeom prst="rect">
            <a:avLst/>
          </a:prstGeom>
        </p:spPr>
      </p:pic>
      <p:pic>
        <p:nvPicPr>
          <p:cNvPr id="10" name="Picture 2" descr="This may contain: soap bottle and soap bar with soap on the top, cartoon style illustration isolated on white background">
            <a:extLst>
              <a:ext uri="{FF2B5EF4-FFF2-40B4-BE49-F238E27FC236}">
                <a16:creationId xmlns:a16="http://schemas.microsoft.com/office/drawing/2014/main" id="{923BCC73-E514-9344-8938-A7191BCA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2057838"/>
            <a:ext cx="2362201" cy="284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665663-6BC8-9886-9EE7-D47D6C8E7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87852" y="2132028"/>
            <a:ext cx="3700147" cy="33884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8E6B0A-48B4-AA67-7ACA-2827E784BE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88243" y="5654551"/>
            <a:ext cx="3426060" cy="25402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268E62-4FF7-8EC3-F329-722BD16ED8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4940" y="5520490"/>
            <a:ext cx="2587860" cy="260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81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B2951BA-4976-42F7-7535-BF6AE207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7970"/>
            <a:ext cx="14173200" cy="891688"/>
          </a:xfrm>
        </p:spPr>
        <p:txBody>
          <a:bodyPr/>
          <a:lstStyle/>
          <a:p>
            <a:pPr algn="ctr"/>
            <a:r>
              <a:rPr lang="en-GB" dirty="0"/>
              <a:t>METHODOLOGY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97C066E-D9BB-3040-E129-2503F2C26DD2}"/>
              </a:ext>
            </a:extLst>
          </p:cNvPr>
          <p:cNvGrpSpPr/>
          <p:nvPr/>
        </p:nvGrpSpPr>
        <p:grpSpPr>
          <a:xfrm>
            <a:off x="152400" y="1708726"/>
            <a:ext cx="17221200" cy="6679853"/>
            <a:chOff x="762000" y="1708726"/>
            <a:chExt cx="16611600" cy="6679853"/>
          </a:xfrm>
        </p:grpSpPr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AC5EC16E-CBD7-2634-CA4B-E41268EF3945}"/>
                </a:ext>
              </a:extLst>
            </p:cNvPr>
            <p:cNvSpPr/>
            <p:nvPr/>
          </p:nvSpPr>
          <p:spPr>
            <a:xfrm>
              <a:off x="7425133" y="1708726"/>
              <a:ext cx="9947006" cy="968094"/>
            </a:xfrm>
            <a:custGeom>
              <a:avLst/>
              <a:gdLst>
                <a:gd name="connsiteX0" fmla="*/ 0 w 9947006"/>
                <a:gd name="connsiteY0" fmla="*/ 121012 h 968094"/>
                <a:gd name="connsiteX1" fmla="*/ 9462959 w 9947006"/>
                <a:gd name="connsiteY1" fmla="*/ 121012 h 968094"/>
                <a:gd name="connsiteX2" fmla="*/ 9462959 w 9947006"/>
                <a:gd name="connsiteY2" fmla="*/ 0 h 968094"/>
                <a:gd name="connsiteX3" fmla="*/ 9947006 w 9947006"/>
                <a:gd name="connsiteY3" fmla="*/ 484047 h 968094"/>
                <a:gd name="connsiteX4" fmla="*/ 9462959 w 9947006"/>
                <a:gd name="connsiteY4" fmla="*/ 968094 h 968094"/>
                <a:gd name="connsiteX5" fmla="*/ 9462959 w 9947006"/>
                <a:gd name="connsiteY5" fmla="*/ 847082 h 968094"/>
                <a:gd name="connsiteX6" fmla="*/ 0 w 9947006"/>
                <a:gd name="connsiteY6" fmla="*/ 847082 h 968094"/>
                <a:gd name="connsiteX7" fmla="*/ 0 w 9947006"/>
                <a:gd name="connsiteY7" fmla="*/ 121012 h 968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47006" h="968094">
                  <a:moveTo>
                    <a:pt x="0" y="121012"/>
                  </a:moveTo>
                  <a:lnTo>
                    <a:pt x="9462959" y="121012"/>
                  </a:lnTo>
                  <a:lnTo>
                    <a:pt x="9462959" y="0"/>
                  </a:lnTo>
                  <a:lnTo>
                    <a:pt x="9947006" y="484047"/>
                  </a:lnTo>
                  <a:lnTo>
                    <a:pt x="9462959" y="968094"/>
                  </a:lnTo>
                  <a:lnTo>
                    <a:pt x="9462959" y="847082"/>
                  </a:lnTo>
                  <a:lnTo>
                    <a:pt x="0" y="847082"/>
                  </a:lnTo>
                  <a:lnTo>
                    <a:pt x="0" y="121012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42602" rIns="384625" bIns="142602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Cross-sectional, mixed-methods </a:t>
              </a:r>
              <a:endParaRPr lang="en-MW" sz="3400" kern="1200" dirty="0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C6863828-7AD8-AF59-E6C7-DA4F1D0C4E37}"/>
                </a:ext>
              </a:extLst>
            </p:cNvPr>
            <p:cNvSpPr/>
            <p:nvPr/>
          </p:nvSpPr>
          <p:spPr>
            <a:xfrm>
              <a:off x="763459" y="1840986"/>
              <a:ext cx="6661674" cy="703574"/>
            </a:xfrm>
            <a:custGeom>
              <a:avLst/>
              <a:gdLst>
                <a:gd name="connsiteX0" fmla="*/ 0 w 6661674"/>
                <a:gd name="connsiteY0" fmla="*/ 117265 h 703574"/>
                <a:gd name="connsiteX1" fmla="*/ 117265 w 6661674"/>
                <a:gd name="connsiteY1" fmla="*/ 0 h 703574"/>
                <a:gd name="connsiteX2" fmla="*/ 6544409 w 6661674"/>
                <a:gd name="connsiteY2" fmla="*/ 0 h 703574"/>
                <a:gd name="connsiteX3" fmla="*/ 6661674 w 6661674"/>
                <a:gd name="connsiteY3" fmla="*/ 117265 h 703574"/>
                <a:gd name="connsiteX4" fmla="*/ 6661674 w 6661674"/>
                <a:gd name="connsiteY4" fmla="*/ 586309 h 703574"/>
                <a:gd name="connsiteX5" fmla="*/ 6544409 w 6661674"/>
                <a:gd name="connsiteY5" fmla="*/ 703574 h 703574"/>
                <a:gd name="connsiteX6" fmla="*/ 117265 w 6661674"/>
                <a:gd name="connsiteY6" fmla="*/ 703574 h 703574"/>
                <a:gd name="connsiteX7" fmla="*/ 0 w 6661674"/>
                <a:gd name="connsiteY7" fmla="*/ 586309 h 703574"/>
                <a:gd name="connsiteX8" fmla="*/ 0 w 6661674"/>
                <a:gd name="connsiteY8" fmla="*/ 117265 h 70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1674" h="703574">
                  <a:moveTo>
                    <a:pt x="0" y="117265"/>
                  </a:moveTo>
                  <a:cubicBezTo>
                    <a:pt x="0" y="52501"/>
                    <a:pt x="52501" y="0"/>
                    <a:pt x="117265" y="0"/>
                  </a:cubicBezTo>
                  <a:lnTo>
                    <a:pt x="6544409" y="0"/>
                  </a:lnTo>
                  <a:cubicBezTo>
                    <a:pt x="6609173" y="0"/>
                    <a:pt x="6661674" y="52501"/>
                    <a:pt x="6661674" y="117265"/>
                  </a:cubicBezTo>
                  <a:lnTo>
                    <a:pt x="6661674" y="586309"/>
                  </a:lnTo>
                  <a:cubicBezTo>
                    <a:pt x="6661674" y="651073"/>
                    <a:pt x="6609173" y="703574"/>
                    <a:pt x="6544409" y="703574"/>
                  </a:cubicBezTo>
                  <a:lnTo>
                    <a:pt x="117265" y="703574"/>
                  </a:lnTo>
                  <a:cubicBezTo>
                    <a:pt x="52501" y="703574"/>
                    <a:pt x="0" y="651073"/>
                    <a:pt x="0" y="586309"/>
                  </a:cubicBezTo>
                  <a:lnTo>
                    <a:pt x="0" y="11726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3886" tIns="99116" rIns="163886" bIns="99116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Study design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11C5C1F-0BED-8960-2D6B-85D600BF491B}"/>
                </a:ext>
              </a:extLst>
            </p:cNvPr>
            <p:cNvSpPr/>
            <p:nvPr/>
          </p:nvSpPr>
          <p:spPr>
            <a:xfrm>
              <a:off x="7441770" y="2666300"/>
              <a:ext cx="9931829" cy="982853"/>
            </a:xfrm>
            <a:custGeom>
              <a:avLst/>
              <a:gdLst>
                <a:gd name="connsiteX0" fmla="*/ 0 w 9931829"/>
                <a:gd name="connsiteY0" fmla="*/ 122857 h 982853"/>
                <a:gd name="connsiteX1" fmla="*/ 9440403 w 9931829"/>
                <a:gd name="connsiteY1" fmla="*/ 122857 h 982853"/>
                <a:gd name="connsiteX2" fmla="*/ 9440403 w 9931829"/>
                <a:gd name="connsiteY2" fmla="*/ 0 h 982853"/>
                <a:gd name="connsiteX3" fmla="*/ 9931829 w 9931829"/>
                <a:gd name="connsiteY3" fmla="*/ 491427 h 982853"/>
                <a:gd name="connsiteX4" fmla="*/ 9440403 w 9931829"/>
                <a:gd name="connsiteY4" fmla="*/ 982853 h 982853"/>
                <a:gd name="connsiteX5" fmla="*/ 9440403 w 9931829"/>
                <a:gd name="connsiteY5" fmla="*/ 859996 h 982853"/>
                <a:gd name="connsiteX6" fmla="*/ 0 w 9931829"/>
                <a:gd name="connsiteY6" fmla="*/ 859996 h 982853"/>
                <a:gd name="connsiteX7" fmla="*/ 0 w 9931829"/>
                <a:gd name="connsiteY7" fmla="*/ 122857 h 9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31829" h="982853">
                  <a:moveTo>
                    <a:pt x="0" y="122857"/>
                  </a:moveTo>
                  <a:lnTo>
                    <a:pt x="9440403" y="122857"/>
                  </a:lnTo>
                  <a:lnTo>
                    <a:pt x="9440403" y="0"/>
                  </a:lnTo>
                  <a:lnTo>
                    <a:pt x="9931829" y="491427"/>
                  </a:lnTo>
                  <a:lnTo>
                    <a:pt x="9440403" y="982853"/>
                  </a:lnTo>
                  <a:lnTo>
                    <a:pt x="9440403" y="859996"/>
                  </a:lnTo>
                  <a:lnTo>
                    <a:pt x="0" y="859996"/>
                  </a:lnTo>
                  <a:lnTo>
                    <a:pt x="0" y="122857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44447" rIns="390160" bIns="144447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Blantyre, Mulanje, Chikwawa</a:t>
              </a:r>
              <a:endParaRPr lang="en-MW" sz="3400" kern="1200" dirty="0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FFCED58A-CD8B-E8DE-897B-4193A250CF24}"/>
                </a:ext>
              </a:extLst>
            </p:cNvPr>
            <p:cNvSpPr/>
            <p:nvPr/>
          </p:nvSpPr>
          <p:spPr>
            <a:xfrm>
              <a:off x="762000" y="2827006"/>
              <a:ext cx="6673722" cy="753058"/>
            </a:xfrm>
            <a:custGeom>
              <a:avLst/>
              <a:gdLst>
                <a:gd name="connsiteX0" fmla="*/ 0 w 6673722"/>
                <a:gd name="connsiteY0" fmla="*/ 125512 h 753058"/>
                <a:gd name="connsiteX1" fmla="*/ 125512 w 6673722"/>
                <a:gd name="connsiteY1" fmla="*/ 0 h 753058"/>
                <a:gd name="connsiteX2" fmla="*/ 6548210 w 6673722"/>
                <a:gd name="connsiteY2" fmla="*/ 0 h 753058"/>
                <a:gd name="connsiteX3" fmla="*/ 6673722 w 6673722"/>
                <a:gd name="connsiteY3" fmla="*/ 125512 h 753058"/>
                <a:gd name="connsiteX4" fmla="*/ 6673722 w 6673722"/>
                <a:gd name="connsiteY4" fmla="*/ 627546 h 753058"/>
                <a:gd name="connsiteX5" fmla="*/ 6548210 w 6673722"/>
                <a:gd name="connsiteY5" fmla="*/ 753058 h 753058"/>
                <a:gd name="connsiteX6" fmla="*/ 125512 w 6673722"/>
                <a:gd name="connsiteY6" fmla="*/ 753058 h 753058"/>
                <a:gd name="connsiteX7" fmla="*/ 0 w 6673722"/>
                <a:gd name="connsiteY7" fmla="*/ 627546 h 753058"/>
                <a:gd name="connsiteX8" fmla="*/ 0 w 6673722"/>
                <a:gd name="connsiteY8" fmla="*/ 12551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3722" h="753058">
                  <a:moveTo>
                    <a:pt x="0" y="125512"/>
                  </a:moveTo>
                  <a:cubicBezTo>
                    <a:pt x="0" y="56194"/>
                    <a:pt x="56194" y="0"/>
                    <a:pt x="125512" y="0"/>
                  </a:cubicBezTo>
                  <a:lnTo>
                    <a:pt x="6548210" y="0"/>
                  </a:lnTo>
                  <a:cubicBezTo>
                    <a:pt x="6617528" y="0"/>
                    <a:pt x="6673722" y="56194"/>
                    <a:pt x="6673722" y="125512"/>
                  </a:cubicBezTo>
                  <a:lnTo>
                    <a:pt x="6673722" y="627546"/>
                  </a:lnTo>
                  <a:cubicBezTo>
                    <a:pt x="6673722" y="696864"/>
                    <a:pt x="6617528" y="753058"/>
                    <a:pt x="6548210" y="753058"/>
                  </a:cubicBezTo>
                  <a:lnTo>
                    <a:pt x="125512" y="753058"/>
                  </a:lnTo>
                  <a:cubicBezTo>
                    <a:pt x="56194" y="753058"/>
                    <a:pt x="0" y="696864"/>
                    <a:pt x="0" y="627546"/>
                  </a:cubicBezTo>
                  <a:lnTo>
                    <a:pt x="0" y="12551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301" tIns="101531" rIns="166301" bIns="101531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Study sites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79835419-BAA3-8761-81D7-E42E7CBC1121}"/>
                </a:ext>
              </a:extLst>
            </p:cNvPr>
            <p:cNvSpPr/>
            <p:nvPr/>
          </p:nvSpPr>
          <p:spPr>
            <a:xfrm>
              <a:off x="7406640" y="3810286"/>
              <a:ext cx="9966960" cy="753058"/>
            </a:xfrm>
            <a:custGeom>
              <a:avLst/>
              <a:gdLst>
                <a:gd name="connsiteX0" fmla="*/ 0 w 9966960"/>
                <a:gd name="connsiteY0" fmla="*/ 94132 h 753058"/>
                <a:gd name="connsiteX1" fmla="*/ 9590431 w 9966960"/>
                <a:gd name="connsiteY1" fmla="*/ 94132 h 753058"/>
                <a:gd name="connsiteX2" fmla="*/ 9590431 w 9966960"/>
                <a:gd name="connsiteY2" fmla="*/ 0 h 753058"/>
                <a:gd name="connsiteX3" fmla="*/ 9966960 w 9966960"/>
                <a:gd name="connsiteY3" fmla="*/ 376529 h 753058"/>
                <a:gd name="connsiteX4" fmla="*/ 9590431 w 9966960"/>
                <a:gd name="connsiteY4" fmla="*/ 753058 h 753058"/>
                <a:gd name="connsiteX5" fmla="*/ 9590431 w 9966960"/>
                <a:gd name="connsiteY5" fmla="*/ 658926 h 753058"/>
                <a:gd name="connsiteX6" fmla="*/ 0 w 9966960"/>
                <a:gd name="connsiteY6" fmla="*/ 658926 h 753058"/>
                <a:gd name="connsiteX7" fmla="*/ 0 w 9966960"/>
                <a:gd name="connsiteY7" fmla="*/ 9413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6960" h="753058">
                  <a:moveTo>
                    <a:pt x="0" y="94132"/>
                  </a:moveTo>
                  <a:lnTo>
                    <a:pt x="9590431" y="94132"/>
                  </a:lnTo>
                  <a:lnTo>
                    <a:pt x="9590431" y="0"/>
                  </a:lnTo>
                  <a:lnTo>
                    <a:pt x="9966960" y="376529"/>
                  </a:lnTo>
                  <a:lnTo>
                    <a:pt x="9590431" y="753058"/>
                  </a:lnTo>
                  <a:lnTo>
                    <a:pt x="9590431" y="658926"/>
                  </a:lnTo>
                  <a:lnTo>
                    <a:pt x="0" y="658926"/>
                  </a:lnTo>
                  <a:lnTo>
                    <a:pt x="0" y="94132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15722" rIns="303987" bIns="115722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443 women &amp; girls, 6KIIs, 2FGDs, 6IDIs</a:t>
              </a:r>
              <a:endParaRPr lang="en-MW" sz="3400" kern="1200" dirty="0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12FD3C42-CD70-C737-8408-5390A6575290}"/>
                </a:ext>
              </a:extLst>
            </p:cNvPr>
            <p:cNvSpPr/>
            <p:nvPr/>
          </p:nvSpPr>
          <p:spPr>
            <a:xfrm>
              <a:off x="762000" y="3810286"/>
              <a:ext cx="6644640" cy="753058"/>
            </a:xfrm>
            <a:custGeom>
              <a:avLst/>
              <a:gdLst>
                <a:gd name="connsiteX0" fmla="*/ 0 w 6644640"/>
                <a:gd name="connsiteY0" fmla="*/ 125512 h 753058"/>
                <a:gd name="connsiteX1" fmla="*/ 125512 w 6644640"/>
                <a:gd name="connsiteY1" fmla="*/ 0 h 753058"/>
                <a:gd name="connsiteX2" fmla="*/ 6519128 w 6644640"/>
                <a:gd name="connsiteY2" fmla="*/ 0 h 753058"/>
                <a:gd name="connsiteX3" fmla="*/ 6644640 w 6644640"/>
                <a:gd name="connsiteY3" fmla="*/ 125512 h 753058"/>
                <a:gd name="connsiteX4" fmla="*/ 6644640 w 6644640"/>
                <a:gd name="connsiteY4" fmla="*/ 627546 h 753058"/>
                <a:gd name="connsiteX5" fmla="*/ 6519128 w 6644640"/>
                <a:gd name="connsiteY5" fmla="*/ 753058 h 753058"/>
                <a:gd name="connsiteX6" fmla="*/ 125512 w 6644640"/>
                <a:gd name="connsiteY6" fmla="*/ 753058 h 753058"/>
                <a:gd name="connsiteX7" fmla="*/ 0 w 6644640"/>
                <a:gd name="connsiteY7" fmla="*/ 627546 h 753058"/>
                <a:gd name="connsiteX8" fmla="*/ 0 w 6644640"/>
                <a:gd name="connsiteY8" fmla="*/ 12551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4640" h="753058">
                  <a:moveTo>
                    <a:pt x="0" y="125512"/>
                  </a:moveTo>
                  <a:cubicBezTo>
                    <a:pt x="0" y="56194"/>
                    <a:pt x="56194" y="0"/>
                    <a:pt x="125512" y="0"/>
                  </a:cubicBezTo>
                  <a:lnTo>
                    <a:pt x="6519128" y="0"/>
                  </a:lnTo>
                  <a:cubicBezTo>
                    <a:pt x="6588446" y="0"/>
                    <a:pt x="6644640" y="56194"/>
                    <a:pt x="6644640" y="125512"/>
                  </a:cubicBezTo>
                  <a:lnTo>
                    <a:pt x="6644640" y="627546"/>
                  </a:lnTo>
                  <a:cubicBezTo>
                    <a:pt x="6644640" y="696864"/>
                    <a:pt x="6588446" y="753058"/>
                    <a:pt x="6519128" y="753058"/>
                  </a:cubicBezTo>
                  <a:lnTo>
                    <a:pt x="125512" y="753058"/>
                  </a:lnTo>
                  <a:cubicBezTo>
                    <a:pt x="56194" y="753058"/>
                    <a:pt x="0" y="696864"/>
                    <a:pt x="0" y="627546"/>
                  </a:cubicBezTo>
                  <a:lnTo>
                    <a:pt x="0" y="12551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301" tIns="101531" rIns="166301" bIns="101531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Participants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D58B15F3-5F67-DA59-FB11-A6D0B4107CF2}"/>
                </a:ext>
              </a:extLst>
            </p:cNvPr>
            <p:cNvSpPr/>
            <p:nvPr/>
          </p:nvSpPr>
          <p:spPr>
            <a:xfrm>
              <a:off x="7408262" y="4638650"/>
              <a:ext cx="9957226" cy="1264836"/>
            </a:xfrm>
            <a:custGeom>
              <a:avLst/>
              <a:gdLst>
                <a:gd name="connsiteX0" fmla="*/ 0 w 9957226"/>
                <a:gd name="connsiteY0" fmla="*/ 158105 h 1264836"/>
                <a:gd name="connsiteX1" fmla="*/ 9324808 w 9957226"/>
                <a:gd name="connsiteY1" fmla="*/ 158105 h 1264836"/>
                <a:gd name="connsiteX2" fmla="*/ 9324808 w 9957226"/>
                <a:gd name="connsiteY2" fmla="*/ 0 h 1264836"/>
                <a:gd name="connsiteX3" fmla="*/ 9957226 w 9957226"/>
                <a:gd name="connsiteY3" fmla="*/ 632418 h 1264836"/>
                <a:gd name="connsiteX4" fmla="*/ 9324808 w 9957226"/>
                <a:gd name="connsiteY4" fmla="*/ 1264836 h 1264836"/>
                <a:gd name="connsiteX5" fmla="*/ 9324808 w 9957226"/>
                <a:gd name="connsiteY5" fmla="*/ 1106732 h 1264836"/>
                <a:gd name="connsiteX6" fmla="*/ 0 w 9957226"/>
                <a:gd name="connsiteY6" fmla="*/ 1106732 h 1264836"/>
                <a:gd name="connsiteX7" fmla="*/ 0 w 9957226"/>
                <a:gd name="connsiteY7" fmla="*/ 158105 h 126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57226" h="1264836">
                  <a:moveTo>
                    <a:pt x="0" y="158105"/>
                  </a:moveTo>
                  <a:lnTo>
                    <a:pt x="9324808" y="158105"/>
                  </a:lnTo>
                  <a:lnTo>
                    <a:pt x="9324808" y="0"/>
                  </a:lnTo>
                  <a:lnTo>
                    <a:pt x="9957226" y="632418"/>
                  </a:lnTo>
                  <a:lnTo>
                    <a:pt x="9324808" y="1264836"/>
                  </a:lnTo>
                  <a:lnTo>
                    <a:pt x="9324808" y="1106732"/>
                  </a:lnTo>
                  <a:lnTo>
                    <a:pt x="0" y="1106732"/>
                  </a:lnTo>
                  <a:lnTo>
                    <a:pt x="0" y="158105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79695" rIns="495903" bIns="179694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Multistage for household survey + purposive for KIIs/FGDs</a:t>
              </a:r>
              <a:endParaRPr lang="en-MW" sz="3400" kern="1200" dirty="0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EE528AE7-9D43-DD0C-5E13-1B1D0EB57792}"/>
                </a:ext>
              </a:extLst>
            </p:cNvPr>
            <p:cNvSpPr/>
            <p:nvPr/>
          </p:nvSpPr>
          <p:spPr>
            <a:xfrm>
              <a:off x="770111" y="4894539"/>
              <a:ext cx="6638151" cy="753058"/>
            </a:xfrm>
            <a:custGeom>
              <a:avLst/>
              <a:gdLst>
                <a:gd name="connsiteX0" fmla="*/ 0 w 6638151"/>
                <a:gd name="connsiteY0" fmla="*/ 125512 h 753058"/>
                <a:gd name="connsiteX1" fmla="*/ 125512 w 6638151"/>
                <a:gd name="connsiteY1" fmla="*/ 0 h 753058"/>
                <a:gd name="connsiteX2" fmla="*/ 6512639 w 6638151"/>
                <a:gd name="connsiteY2" fmla="*/ 0 h 753058"/>
                <a:gd name="connsiteX3" fmla="*/ 6638151 w 6638151"/>
                <a:gd name="connsiteY3" fmla="*/ 125512 h 753058"/>
                <a:gd name="connsiteX4" fmla="*/ 6638151 w 6638151"/>
                <a:gd name="connsiteY4" fmla="*/ 627546 h 753058"/>
                <a:gd name="connsiteX5" fmla="*/ 6512639 w 6638151"/>
                <a:gd name="connsiteY5" fmla="*/ 753058 h 753058"/>
                <a:gd name="connsiteX6" fmla="*/ 125512 w 6638151"/>
                <a:gd name="connsiteY6" fmla="*/ 753058 h 753058"/>
                <a:gd name="connsiteX7" fmla="*/ 0 w 6638151"/>
                <a:gd name="connsiteY7" fmla="*/ 627546 h 753058"/>
                <a:gd name="connsiteX8" fmla="*/ 0 w 6638151"/>
                <a:gd name="connsiteY8" fmla="*/ 12551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8151" h="753058">
                  <a:moveTo>
                    <a:pt x="0" y="125512"/>
                  </a:moveTo>
                  <a:cubicBezTo>
                    <a:pt x="0" y="56194"/>
                    <a:pt x="56194" y="0"/>
                    <a:pt x="125512" y="0"/>
                  </a:cubicBezTo>
                  <a:lnTo>
                    <a:pt x="6512639" y="0"/>
                  </a:lnTo>
                  <a:cubicBezTo>
                    <a:pt x="6581957" y="0"/>
                    <a:pt x="6638151" y="56194"/>
                    <a:pt x="6638151" y="125512"/>
                  </a:cubicBezTo>
                  <a:lnTo>
                    <a:pt x="6638151" y="627546"/>
                  </a:lnTo>
                  <a:cubicBezTo>
                    <a:pt x="6638151" y="696864"/>
                    <a:pt x="6581957" y="753058"/>
                    <a:pt x="6512639" y="753058"/>
                  </a:cubicBezTo>
                  <a:lnTo>
                    <a:pt x="125512" y="753058"/>
                  </a:lnTo>
                  <a:cubicBezTo>
                    <a:pt x="56194" y="753058"/>
                    <a:pt x="0" y="696864"/>
                    <a:pt x="0" y="627546"/>
                  </a:cubicBezTo>
                  <a:lnTo>
                    <a:pt x="0" y="12551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301" tIns="101531" rIns="166301" bIns="101531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Sampling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DE4A068-BF00-FFFB-434D-959415307D74}"/>
                </a:ext>
              </a:extLst>
            </p:cNvPr>
            <p:cNvSpPr/>
            <p:nvPr/>
          </p:nvSpPr>
          <p:spPr>
            <a:xfrm>
              <a:off x="7406640" y="5978792"/>
              <a:ext cx="9966960" cy="753058"/>
            </a:xfrm>
            <a:custGeom>
              <a:avLst/>
              <a:gdLst>
                <a:gd name="connsiteX0" fmla="*/ 0 w 9966960"/>
                <a:gd name="connsiteY0" fmla="*/ 94132 h 753058"/>
                <a:gd name="connsiteX1" fmla="*/ 9590431 w 9966960"/>
                <a:gd name="connsiteY1" fmla="*/ 94132 h 753058"/>
                <a:gd name="connsiteX2" fmla="*/ 9590431 w 9966960"/>
                <a:gd name="connsiteY2" fmla="*/ 0 h 753058"/>
                <a:gd name="connsiteX3" fmla="*/ 9966960 w 9966960"/>
                <a:gd name="connsiteY3" fmla="*/ 376529 h 753058"/>
                <a:gd name="connsiteX4" fmla="*/ 9590431 w 9966960"/>
                <a:gd name="connsiteY4" fmla="*/ 753058 h 753058"/>
                <a:gd name="connsiteX5" fmla="*/ 9590431 w 9966960"/>
                <a:gd name="connsiteY5" fmla="*/ 658926 h 753058"/>
                <a:gd name="connsiteX6" fmla="*/ 0 w 9966960"/>
                <a:gd name="connsiteY6" fmla="*/ 658926 h 753058"/>
                <a:gd name="connsiteX7" fmla="*/ 0 w 9966960"/>
                <a:gd name="connsiteY7" fmla="*/ 9413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6960" h="753058">
                  <a:moveTo>
                    <a:pt x="0" y="94132"/>
                  </a:moveTo>
                  <a:lnTo>
                    <a:pt x="9590431" y="94132"/>
                  </a:lnTo>
                  <a:lnTo>
                    <a:pt x="9590431" y="0"/>
                  </a:lnTo>
                  <a:lnTo>
                    <a:pt x="9966960" y="376529"/>
                  </a:lnTo>
                  <a:lnTo>
                    <a:pt x="9590431" y="753058"/>
                  </a:lnTo>
                  <a:lnTo>
                    <a:pt x="9590431" y="658926"/>
                  </a:lnTo>
                  <a:lnTo>
                    <a:pt x="0" y="658926"/>
                  </a:lnTo>
                  <a:lnTo>
                    <a:pt x="0" y="94132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15722" rIns="303987" bIns="115722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3400" dirty="0">
                  <a:latin typeface="Arial" panose="020B0604020202020204" pitchFamily="34" charset="0"/>
                  <a:cs typeface="Arial" panose="020B0604020202020204" pitchFamily="34" charset="0"/>
                </a:rPr>
                <a:t>Structured questionnaire</a:t>
              </a: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, KIIs, FGDs, Interviews</a:t>
              </a:r>
              <a:endParaRPr lang="en-MW" sz="3400" kern="1200" dirty="0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B6454037-08A4-E4E1-ABCF-B0669906013B}"/>
                </a:ext>
              </a:extLst>
            </p:cNvPr>
            <p:cNvSpPr/>
            <p:nvPr/>
          </p:nvSpPr>
          <p:spPr>
            <a:xfrm>
              <a:off x="762000" y="5978792"/>
              <a:ext cx="6644640" cy="753058"/>
            </a:xfrm>
            <a:custGeom>
              <a:avLst/>
              <a:gdLst>
                <a:gd name="connsiteX0" fmla="*/ 0 w 6644640"/>
                <a:gd name="connsiteY0" fmla="*/ 125512 h 753058"/>
                <a:gd name="connsiteX1" fmla="*/ 125512 w 6644640"/>
                <a:gd name="connsiteY1" fmla="*/ 0 h 753058"/>
                <a:gd name="connsiteX2" fmla="*/ 6519128 w 6644640"/>
                <a:gd name="connsiteY2" fmla="*/ 0 h 753058"/>
                <a:gd name="connsiteX3" fmla="*/ 6644640 w 6644640"/>
                <a:gd name="connsiteY3" fmla="*/ 125512 h 753058"/>
                <a:gd name="connsiteX4" fmla="*/ 6644640 w 6644640"/>
                <a:gd name="connsiteY4" fmla="*/ 627546 h 753058"/>
                <a:gd name="connsiteX5" fmla="*/ 6519128 w 6644640"/>
                <a:gd name="connsiteY5" fmla="*/ 753058 h 753058"/>
                <a:gd name="connsiteX6" fmla="*/ 125512 w 6644640"/>
                <a:gd name="connsiteY6" fmla="*/ 753058 h 753058"/>
                <a:gd name="connsiteX7" fmla="*/ 0 w 6644640"/>
                <a:gd name="connsiteY7" fmla="*/ 627546 h 753058"/>
                <a:gd name="connsiteX8" fmla="*/ 0 w 6644640"/>
                <a:gd name="connsiteY8" fmla="*/ 12551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4640" h="753058">
                  <a:moveTo>
                    <a:pt x="0" y="125512"/>
                  </a:moveTo>
                  <a:cubicBezTo>
                    <a:pt x="0" y="56194"/>
                    <a:pt x="56194" y="0"/>
                    <a:pt x="125512" y="0"/>
                  </a:cubicBezTo>
                  <a:lnTo>
                    <a:pt x="6519128" y="0"/>
                  </a:lnTo>
                  <a:cubicBezTo>
                    <a:pt x="6588446" y="0"/>
                    <a:pt x="6644640" y="56194"/>
                    <a:pt x="6644640" y="125512"/>
                  </a:cubicBezTo>
                  <a:lnTo>
                    <a:pt x="6644640" y="627546"/>
                  </a:lnTo>
                  <a:cubicBezTo>
                    <a:pt x="6644640" y="696864"/>
                    <a:pt x="6588446" y="753058"/>
                    <a:pt x="6519128" y="753058"/>
                  </a:cubicBezTo>
                  <a:lnTo>
                    <a:pt x="125512" y="753058"/>
                  </a:lnTo>
                  <a:cubicBezTo>
                    <a:pt x="56194" y="753058"/>
                    <a:pt x="0" y="696864"/>
                    <a:pt x="0" y="627546"/>
                  </a:cubicBezTo>
                  <a:lnTo>
                    <a:pt x="0" y="12551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301" tIns="101531" rIns="166301" bIns="101531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Data collection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DEF68080-D68A-6E35-F1CD-DBF4BEBF10C6}"/>
                </a:ext>
              </a:extLst>
            </p:cNvPr>
            <p:cNvSpPr/>
            <p:nvPr/>
          </p:nvSpPr>
          <p:spPr>
            <a:xfrm>
              <a:off x="7406640" y="6807156"/>
              <a:ext cx="9966960" cy="753058"/>
            </a:xfrm>
            <a:custGeom>
              <a:avLst/>
              <a:gdLst>
                <a:gd name="connsiteX0" fmla="*/ 0 w 9966960"/>
                <a:gd name="connsiteY0" fmla="*/ 94132 h 753058"/>
                <a:gd name="connsiteX1" fmla="*/ 9590431 w 9966960"/>
                <a:gd name="connsiteY1" fmla="*/ 94132 h 753058"/>
                <a:gd name="connsiteX2" fmla="*/ 9590431 w 9966960"/>
                <a:gd name="connsiteY2" fmla="*/ 0 h 753058"/>
                <a:gd name="connsiteX3" fmla="*/ 9966960 w 9966960"/>
                <a:gd name="connsiteY3" fmla="*/ 376529 h 753058"/>
                <a:gd name="connsiteX4" fmla="*/ 9590431 w 9966960"/>
                <a:gd name="connsiteY4" fmla="*/ 753058 h 753058"/>
                <a:gd name="connsiteX5" fmla="*/ 9590431 w 9966960"/>
                <a:gd name="connsiteY5" fmla="*/ 658926 h 753058"/>
                <a:gd name="connsiteX6" fmla="*/ 0 w 9966960"/>
                <a:gd name="connsiteY6" fmla="*/ 658926 h 753058"/>
                <a:gd name="connsiteX7" fmla="*/ 0 w 9966960"/>
                <a:gd name="connsiteY7" fmla="*/ 9413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6960" h="753058">
                  <a:moveTo>
                    <a:pt x="0" y="94132"/>
                  </a:moveTo>
                  <a:lnTo>
                    <a:pt x="9590431" y="94132"/>
                  </a:lnTo>
                  <a:lnTo>
                    <a:pt x="9590431" y="0"/>
                  </a:lnTo>
                  <a:lnTo>
                    <a:pt x="9966960" y="376529"/>
                  </a:lnTo>
                  <a:lnTo>
                    <a:pt x="9590431" y="753058"/>
                  </a:lnTo>
                  <a:lnTo>
                    <a:pt x="9590431" y="658926"/>
                  </a:lnTo>
                  <a:lnTo>
                    <a:pt x="0" y="658926"/>
                  </a:lnTo>
                  <a:lnTo>
                    <a:pt x="0" y="94132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15722" rIns="303987" bIns="115722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Chichewa, female enumerators</a:t>
              </a:r>
              <a:endParaRPr lang="en-MW" sz="3400" kern="1200" dirty="0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29D55698-E485-4B3D-1900-32C84BFAD9FF}"/>
                </a:ext>
              </a:extLst>
            </p:cNvPr>
            <p:cNvSpPr/>
            <p:nvPr/>
          </p:nvSpPr>
          <p:spPr>
            <a:xfrm>
              <a:off x="762000" y="6807156"/>
              <a:ext cx="6644640" cy="753058"/>
            </a:xfrm>
            <a:custGeom>
              <a:avLst/>
              <a:gdLst>
                <a:gd name="connsiteX0" fmla="*/ 0 w 6644640"/>
                <a:gd name="connsiteY0" fmla="*/ 125512 h 753058"/>
                <a:gd name="connsiteX1" fmla="*/ 125512 w 6644640"/>
                <a:gd name="connsiteY1" fmla="*/ 0 h 753058"/>
                <a:gd name="connsiteX2" fmla="*/ 6519128 w 6644640"/>
                <a:gd name="connsiteY2" fmla="*/ 0 h 753058"/>
                <a:gd name="connsiteX3" fmla="*/ 6644640 w 6644640"/>
                <a:gd name="connsiteY3" fmla="*/ 125512 h 753058"/>
                <a:gd name="connsiteX4" fmla="*/ 6644640 w 6644640"/>
                <a:gd name="connsiteY4" fmla="*/ 627546 h 753058"/>
                <a:gd name="connsiteX5" fmla="*/ 6519128 w 6644640"/>
                <a:gd name="connsiteY5" fmla="*/ 753058 h 753058"/>
                <a:gd name="connsiteX6" fmla="*/ 125512 w 6644640"/>
                <a:gd name="connsiteY6" fmla="*/ 753058 h 753058"/>
                <a:gd name="connsiteX7" fmla="*/ 0 w 6644640"/>
                <a:gd name="connsiteY7" fmla="*/ 627546 h 753058"/>
                <a:gd name="connsiteX8" fmla="*/ 0 w 6644640"/>
                <a:gd name="connsiteY8" fmla="*/ 12551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4640" h="753058">
                  <a:moveTo>
                    <a:pt x="0" y="125512"/>
                  </a:moveTo>
                  <a:cubicBezTo>
                    <a:pt x="0" y="56194"/>
                    <a:pt x="56194" y="0"/>
                    <a:pt x="125512" y="0"/>
                  </a:cubicBezTo>
                  <a:lnTo>
                    <a:pt x="6519128" y="0"/>
                  </a:lnTo>
                  <a:cubicBezTo>
                    <a:pt x="6588446" y="0"/>
                    <a:pt x="6644640" y="56194"/>
                    <a:pt x="6644640" y="125512"/>
                  </a:cubicBezTo>
                  <a:lnTo>
                    <a:pt x="6644640" y="627546"/>
                  </a:lnTo>
                  <a:cubicBezTo>
                    <a:pt x="6644640" y="696864"/>
                    <a:pt x="6588446" y="753058"/>
                    <a:pt x="6519128" y="753058"/>
                  </a:cubicBezTo>
                  <a:lnTo>
                    <a:pt x="125512" y="753058"/>
                  </a:lnTo>
                  <a:cubicBezTo>
                    <a:pt x="56194" y="753058"/>
                    <a:pt x="0" y="696864"/>
                    <a:pt x="0" y="627546"/>
                  </a:cubicBezTo>
                  <a:lnTo>
                    <a:pt x="0" y="12551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301" tIns="101531" rIns="166301" bIns="101531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Language &amp; sensitivity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7118F810-013E-72ED-5433-0DABDDBAC77A}"/>
                </a:ext>
              </a:extLst>
            </p:cNvPr>
            <p:cNvSpPr/>
            <p:nvPr/>
          </p:nvSpPr>
          <p:spPr>
            <a:xfrm>
              <a:off x="7406640" y="7635521"/>
              <a:ext cx="9966960" cy="753058"/>
            </a:xfrm>
            <a:custGeom>
              <a:avLst/>
              <a:gdLst>
                <a:gd name="connsiteX0" fmla="*/ 0 w 9966960"/>
                <a:gd name="connsiteY0" fmla="*/ 94132 h 753058"/>
                <a:gd name="connsiteX1" fmla="*/ 9590431 w 9966960"/>
                <a:gd name="connsiteY1" fmla="*/ 94132 h 753058"/>
                <a:gd name="connsiteX2" fmla="*/ 9590431 w 9966960"/>
                <a:gd name="connsiteY2" fmla="*/ 0 h 753058"/>
                <a:gd name="connsiteX3" fmla="*/ 9966960 w 9966960"/>
                <a:gd name="connsiteY3" fmla="*/ 376529 h 753058"/>
                <a:gd name="connsiteX4" fmla="*/ 9590431 w 9966960"/>
                <a:gd name="connsiteY4" fmla="*/ 753058 h 753058"/>
                <a:gd name="connsiteX5" fmla="*/ 9590431 w 9966960"/>
                <a:gd name="connsiteY5" fmla="*/ 658926 h 753058"/>
                <a:gd name="connsiteX6" fmla="*/ 0 w 9966960"/>
                <a:gd name="connsiteY6" fmla="*/ 658926 h 753058"/>
                <a:gd name="connsiteX7" fmla="*/ 0 w 9966960"/>
                <a:gd name="connsiteY7" fmla="*/ 9413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6960" h="753058">
                  <a:moveTo>
                    <a:pt x="0" y="94132"/>
                  </a:moveTo>
                  <a:lnTo>
                    <a:pt x="9590431" y="94132"/>
                  </a:lnTo>
                  <a:lnTo>
                    <a:pt x="9590431" y="0"/>
                  </a:lnTo>
                  <a:lnTo>
                    <a:pt x="9966960" y="376529"/>
                  </a:lnTo>
                  <a:lnTo>
                    <a:pt x="9590431" y="753058"/>
                  </a:lnTo>
                  <a:lnTo>
                    <a:pt x="9590431" y="658926"/>
                  </a:lnTo>
                  <a:lnTo>
                    <a:pt x="0" y="658926"/>
                  </a:lnTo>
                  <a:lnTo>
                    <a:pt x="0" y="94132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15722" rIns="303987" bIns="115722" numCol="1" spcCol="1270" anchor="t" anchorCtr="0">
              <a:noAutofit/>
            </a:bodyPr>
            <a:lstStyle/>
            <a:p>
              <a:pPr marL="285750" lvl="1" indent="-285750" algn="l" defTabSz="1511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 SPSS, Excel, thematic analysis</a:t>
              </a:r>
              <a:endParaRPr lang="en-MW" sz="3400" kern="1200" dirty="0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167822FA-7067-BCAB-7B30-07137BE4954D}"/>
                </a:ext>
              </a:extLst>
            </p:cNvPr>
            <p:cNvSpPr/>
            <p:nvPr/>
          </p:nvSpPr>
          <p:spPr>
            <a:xfrm>
              <a:off x="762000" y="7635521"/>
              <a:ext cx="6644640" cy="753058"/>
            </a:xfrm>
            <a:custGeom>
              <a:avLst/>
              <a:gdLst>
                <a:gd name="connsiteX0" fmla="*/ 0 w 6644640"/>
                <a:gd name="connsiteY0" fmla="*/ 125512 h 753058"/>
                <a:gd name="connsiteX1" fmla="*/ 125512 w 6644640"/>
                <a:gd name="connsiteY1" fmla="*/ 0 h 753058"/>
                <a:gd name="connsiteX2" fmla="*/ 6519128 w 6644640"/>
                <a:gd name="connsiteY2" fmla="*/ 0 h 753058"/>
                <a:gd name="connsiteX3" fmla="*/ 6644640 w 6644640"/>
                <a:gd name="connsiteY3" fmla="*/ 125512 h 753058"/>
                <a:gd name="connsiteX4" fmla="*/ 6644640 w 6644640"/>
                <a:gd name="connsiteY4" fmla="*/ 627546 h 753058"/>
                <a:gd name="connsiteX5" fmla="*/ 6519128 w 6644640"/>
                <a:gd name="connsiteY5" fmla="*/ 753058 h 753058"/>
                <a:gd name="connsiteX6" fmla="*/ 125512 w 6644640"/>
                <a:gd name="connsiteY6" fmla="*/ 753058 h 753058"/>
                <a:gd name="connsiteX7" fmla="*/ 0 w 6644640"/>
                <a:gd name="connsiteY7" fmla="*/ 627546 h 753058"/>
                <a:gd name="connsiteX8" fmla="*/ 0 w 6644640"/>
                <a:gd name="connsiteY8" fmla="*/ 125512 h 75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4640" h="753058">
                  <a:moveTo>
                    <a:pt x="0" y="125512"/>
                  </a:moveTo>
                  <a:cubicBezTo>
                    <a:pt x="0" y="56194"/>
                    <a:pt x="56194" y="0"/>
                    <a:pt x="125512" y="0"/>
                  </a:cubicBezTo>
                  <a:lnTo>
                    <a:pt x="6519128" y="0"/>
                  </a:lnTo>
                  <a:cubicBezTo>
                    <a:pt x="6588446" y="0"/>
                    <a:pt x="6644640" y="56194"/>
                    <a:pt x="6644640" y="125512"/>
                  </a:cubicBezTo>
                  <a:lnTo>
                    <a:pt x="6644640" y="627546"/>
                  </a:lnTo>
                  <a:cubicBezTo>
                    <a:pt x="6644640" y="696864"/>
                    <a:pt x="6588446" y="753058"/>
                    <a:pt x="6519128" y="753058"/>
                  </a:cubicBezTo>
                  <a:lnTo>
                    <a:pt x="125512" y="753058"/>
                  </a:lnTo>
                  <a:cubicBezTo>
                    <a:pt x="56194" y="753058"/>
                    <a:pt x="0" y="696864"/>
                    <a:pt x="0" y="627546"/>
                  </a:cubicBezTo>
                  <a:lnTo>
                    <a:pt x="0" y="12551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301" tIns="101531" rIns="166301" bIns="101531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Data analysis</a:t>
              </a:r>
              <a:endParaRPr lang="en-MW" sz="3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366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BFFD0-2FBA-FECF-1372-0AD612EA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3DE6FEC-FE8E-B7C2-BA2A-A09228AC67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40582B30-183C-E43F-900E-E0985206AA59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2E359618-9B33-35DD-C43F-E1019452DE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BC464A-129C-F0EE-5619-98B347A8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" y="543421"/>
            <a:ext cx="14216743" cy="771489"/>
          </a:xfrm>
        </p:spPr>
        <p:txBody>
          <a:bodyPr/>
          <a:lstStyle/>
          <a:p>
            <a:pPr algn="ctr"/>
            <a:r>
              <a:rPr lang="en-GB" dirty="0"/>
              <a:t>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8AE4F7-7A21-CB42-7D98-3B314ACD3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14306" y="1488690"/>
            <a:ext cx="6673694" cy="6963147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CB9A11-2568-D4CE-609D-2A2C5A065E7F}"/>
              </a:ext>
            </a:extLst>
          </p:cNvPr>
          <p:cNvSpPr txBox="1"/>
          <p:nvPr/>
        </p:nvSpPr>
        <p:spPr>
          <a:xfrm>
            <a:off x="25765" y="1078206"/>
            <a:ext cx="1143614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3400" b="1" dirty="0">
                <a:latin typeface="Arial" panose="020B0604020202020204" pitchFamily="34" charset="0"/>
                <a:cs typeface="Arial" panose="020B0604020202020204" pitchFamily="34" charset="0"/>
              </a:rPr>
              <a:t>Demographics</a:t>
            </a:r>
            <a:endParaRPr lang="en-GB" b="1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57D1CDE-4D54-7BED-72C6-5EEC1461C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9527089"/>
              </p:ext>
            </p:extLst>
          </p:nvPr>
        </p:nvGraphicFramePr>
        <p:xfrm>
          <a:off x="7848600" y="2158213"/>
          <a:ext cx="10439399" cy="629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A86FC7A-AFDB-9C6C-D765-2A2A31210A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25764" y="2158214"/>
            <a:ext cx="7670436" cy="62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6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ACA92-32E2-AE19-50A9-7582C4D22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C21323B-F78A-42C5-F5B8-898353F8C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E4273AE-61AE-491F-1B9C-51CD9380B4D5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686FE40-E125-C00F-3DCE-0F9507B441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E011142-B131-DFD3-6F71-219075B45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3" y="240934"/>
            <a:ext cx="14143907" cy="771489"/>
          </a:xfrm>
        </p:spPr>
        <p:txBody>
          <a:bodyPr/>
          <a:lstStyle/>
          <a:p>
            <a:pPr algn="ctr"/>
            <a:r>
              <a:rPr lang="en-GB" dirty="0"/>
              <a:t>RESULTS CONT…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5368F2-DC78-A423-816A-660DCADCC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1" y="6260663"/>
            <a:ext cx="17830798" cy="2750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900" dirty="0"/>
              <a:t>“</a:t>
            </a:r>
            <a:r>
              <a:rPr lang="en-GB" sz="3200" i="1" dirty="0"/>
              <a:t>Without soap, I had to use water alone, which didn’t feel clean or safe.” - </a:t>
            </a:r>
            <a:r>
              <a:rPr lang="en-GB" sz="3200" b="1" dirty="0"/>
              <a:t>Female respondent, Mulanje</a:t>
            </a:r>
          </a:p>
          <a:p>
            <a:pPr marL="0" indent="0">
              <a:buNone/>
            </a:pPr>
            <a:r>
              <a:rPr lang="en-GB" sz="3200" dirty="0"/>
              <a:t>- Overcrowding and damaged infrastructure reduced access; causing struggle to keep clean during their periods. </a:t>
            </a:r>
          </a:p>
          <a:p>
            <a:pPr marL="0" indent="0">
              <a:buNone/>
            </a:pPr>
            <a:endParaRPr lang="en-GB" sz="4900" dirty="0"/>
          </a:p>
          <a:p>
            <a:pPr marL="0" indent="0">
              <a:buNone/>
            </a:pPr>
            <a:endParaRPr lang="en-GB" sz="4900" dirty="0"/>
          </a:p>
          <a:p>
            <a:pPr marL="0" indent="0">
              <a:buNone/>
            </a:pPr>
            <a:endParaRPr lang="en-GB" sz="49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F29921-5584-B9C3-F97D-6F9CFCDB48AF}"/>
              </a:ext>
            </a:extLst>
          </p:cNvPr>
          <p:cNvSpPr txBox="1"/>
          <p:nvPr/>
        </p:nvSpPr>
        <p:spPr>
          <a:xfrm>
            <a:off x="29293" y="980751"/>
            <a:ext cx="9648107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b="1" dirty="0"/>
              <a:t>Access to Water and Soap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FCB9B-37B6-CBE7-7A8C-02BBD17AB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22" y="1722971"/>
            <a:ext cx="8985799" cy="45376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C03D0E-3082-1F82-AFA8-BFA18A619E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908" y="1722971"/>
            <a:ext cx="8438376" cy="45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57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5080-F6E9-060B-6C61-02D377F5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8E20522-7BC0-3D74-E0B4-FF2E206A56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8A8CBEC9-0DA1-947F-0CFE-76B4AC3F6EED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8154A1E-3E2E-2629-7DB4-74C72ECDFA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380A1AF-E47E-4078-DB4D-90796BF55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5936"/>
            <a:ext cx="14173200" cy="771489"/>
          </a:xfrm>
        </p:spPr>
        <p:txBody>
          <a:bodyPr/>
          <a:lstStyle/>
          <a:p>
            <a:pPr algn="ctr"/>
            <a:r>
              <a:rPr lang="en-GB" dirty="0"/>
              <a:t>RESULTS CONT…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B46ADE-EAE3-6684-D9D5-0D03D5925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020800" y="1714500"/>
            <a:ext cx="4267200" cy="65473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400" dirty="0"/>
          </a:p>
          <a:p>
            <a:pPr marL="0" indent="0">
              <a:buNone/>
            </a:pPr>
            <a:endParaRPr lang="en-GB" sz="3400" dirty="0"/>
          </a:p>
          <a:p>
            <a:pPr marL="0" indent="0">
              <a:buNone/>
            </a:pPr>
            <a:r>
              <a:rPr lang="en-GB" sz="3400" b="1" dirty="0"/>
              <a:t>FGD female, Mulanje</a:t>
            </a:r>
            <a:r>
              <a:rPr lang="en-GB" sz="3400" dirty="0"/>
              <a:t>: “</a:t>
            </a:r>
            <a:r>
              <a:rPr lang="en-GB" sz="3400" i="1" dirty="0"/>
              <a:t>The reusable pads we received were not enough for all of us. Many women had to share or improvise with cloth</a:t>
            </a:r>
            <a:r>
              <a:rPr lang="en-GB" sz="3400" dirty="0"/>
              <a:t>.”</a:t>
            </a:r>
            <a:endParaRPr lang="en-MW" sz="3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53505E63-01E9-2989-477C-4A22088AD734}"/>
              </a:ext>
            </a:extLst>
          </p:cNvPr>
          <p:cNvSpPr txBox="1">
            <a:spLocks/>
          </p:cNvSpPr>
          <p:nvPr/>
        </p:nvSpPr>
        <p:spPr>
          <a:xfrm>
            <a:off x="304800" y="1027549"/>
            <a:ext cx="12420600" cy="771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>
                <a:solidFill>
                  <a:srgbClr val="006778"/>
                </a:solidFill>
                <a:latin typeface="Swis721 BlkCn BT" panose="020B0806030502040204"/>
                <a:ea typeface="+mj-ea"/>
                <a:cs typeface="+mj-cs"/>
              </a:defRPr>
            </a:lvl1pPr>
          </a:lstStyle>
          <a:p>
            <a:r>
              <a:rPr lang="en-GB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1C86A1E-261D-F10C-82FB-B0D94AFDD3E9}"/>
              </a:ext>
            </a:extLst>
          </p:cNvPr>
          <p:cNvSpPr txBox="1">
            <a:spLocks/>
          </p:cNvSpPr>
          <p:nvPr/>
        </p:nvSpPr>
        <p:spPr>
          <a:xfrm>
            <a:off x="8458200" y="1261150"/>
            <a:ext cx="2362200" cy="110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0850" indent="-450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8038" indent="-350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MW" sz="34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89C3E850-BCA8-A410-09F5-AF6C535F7D66}"/>
              </a:ext>
            </a:extLst>
          </p:cNvPr>
          <p:cNvSpPr txBox="1">
            <a:spLocks/>
          </p:cNvSpPr>
          <p:nvPr/>
        </p:nvSpPr>
        <p:spPr>
          <a:xfrm>
            <a:off x="228600" y="1010069"/>
            <a:ext cx="7543800" cy="552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0850" indent="-450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8038" indent="-350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GB" sz="3400" b="1" dirty="0"/>
              <a:t>Available MHM products 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89DDDD80-6F58-D67D-0B7A-BE5344C6F72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3232461"/>
              </p:ext>
            </p:extLst>
          </p:nvPr>
        </p:nvGraphicFramePr>
        <p:xfrm>
          <a:off x="206829" y="1676151"/>
          <a:ext cx="13509171" cy="7152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28744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A640-539E-3D76-3AAD-3C66FFF5A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7BCCA56-EFD4-47FC-50CB-2718568D5D07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BDC07C8-CC4E-AF00-CA4B-5B618E76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A06B422-3A10-1752-0EA3-0AC36B8A6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" y="719076"/>
            <a:ext cx="14118772" cy="771489"/>
          </a:xfrm>
        </p:spPr>
        <p:txBody>
          <a:bodyPr/>
          <a:lstStyle/>
          <a:p>
            <a:pPr algn="ctr"/>
            <a:r>
              <a:rPr lang="en-GB" dirty="0"/>
              <a:t>RESULTS CONT…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037D1B-42CE-58FA-52FD-DB243747F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2171700"/>
            <a:ext cx="5965372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400" i="1" dirty="0"/>
              <a:t>“There was no private place to change… we had to wait until dark or use broken toilets.” - </a:t>
            </a:r>
            <a:r>
              <a:rPr lang="en-GB" sz="3400" b="1" dirty="0"/>
              <a:t>FGD, Chikwawa</a:t>
            </a:r>
          </a:p>
          <a:p>
            <a:pPr marL="0" indent="0">
              <a:buNone/>
            </a:pPr>
            <a:endParaRPr lang="en-GB" sz="3400" b="1" dirty="0"/>
          </a:p>
          <a:p>
            <a:pPr marL="0" indent="0">
              <a:buNone/>
            </a:pPr>
            <a:endParaRPr lang="en-GB" sz="62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BA183-7053-3D69-A685-5C46CB50B9FF}"/>
              </a:ext>
            </a:extLst>
          </p:cNvPr>
          <p:cNvSpPr txBox="1"/>
          <p:nvPr/>
        </p:nvSpPr>
        <p:spPr>
          <a:xfrm>
            <a:off x="-10064" y="5824981"/>
            <a:ext cx="11135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6A0905B-3310-ECEA-402F-2D42C97F0E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419057"/>
            <a:ext cx="6858000" cy="6811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b="1" dirty="0"/>
              <a:t>Support items and facilities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  <a:p>
            <a:endParaRPr lang="en-MW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440AF39-9B07-1EF6-9753-DE588843A5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15941"/>
              </p:ext>
            </p:extLst>
          </p:nvPr>
        </p:nvGraphicFramePr>
        <p:xfrm>
          <a:off x="54428" y="2171700"/>
          <a:ext cx="11908972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2610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977DC-E292-16FE-BF88-BA6DF640D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8BDD9C4-49AC-A959-76D7-C734BE8C7A8E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3A29D655-47C6-97BD-D05C-78BC498E1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594A080-0FFB-1214-9B91-493CA0D0A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64" y="719076"/>
            <a:ext cx="14183264" cy="771489"/>
          </a:xfrm>
        </p:spPr>
        <p:txBody>
          <a:bodyPr/>
          <a:lstStyle/>
          <a:p>
            <a:pPr algn="ctr"/>
            <a:r>
              <a:rPr lang="en-GB" dirty="0"/>
              <a:t>RESULTS CONT…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18FDD-D9BF-4A67-DB66-31D1DC6A4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01800" y="2087562"/>
            <a:ext cx="3886200" cy="7551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“</a:t>
            </a:r>
            <a:r>
              <a:rPr lang="en-GB" sz="3400" i="1" dirty="0"/>
              <a:t>We buried or burned our used materials… there were no designated disposal areas.” - </a:t>
            </a:r>
            <a:r>
              <a:rPr lang="en-GB" sz="3400" b="1" dirty="0"/>
              <a:t>Woman, Mulanje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FAE75C-7A9F-906C-3CE6-416EAE8C600A}"/>
              </a:ext>
            </a:extLst>
          </p:cNvPr>
          <p:cNvSpPr txBox="1"/>
          <p:nvPr/>
        </p:nvSpPr>
        <p:spPr>
          <a:xfrm>
            <a:off x="-10064" y="5824981"/>
            <a:ext cx="11135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buFont typeface="Wingdings" panose="05000000000000000000" pitchFamily="2" charset="2"/>
              <a:buChar char="q"/>
            </a:pPr>
            <a:endParaRPr lang="en-GB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9D53B2-AC3A-860E-D9C5-3DBA9F97A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599" y="1490565"/>
            <a:ext cx="13808486" cy="807735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b="1" dirty="0"/>
              <a:t>Safe and private disposal facilities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4400" dirty="0"/>
          </a:p>
          <a:p>
            <a:pPr>
              <a:buFont typeface="Wingdings" panose="05000000000000000000" pitchFamily="2" charset="2"/>
              <a:buChar char="q"/>
            </a:pPr>
            <a:endParaRPr lang="en-GB" sz="4400" dirty="0"/>
          </a:p>
          <a:p>
            <a:pPr marL="0" indent="0">
              <a:buNone/>
            </a:pPr>
            <a:r>
              <a:rPr lang="en-GB" sz="4400" dirty="0"/>
              <a:t> 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MW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54C8211-709C-EF7B-98FE-3123BD13D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090544"/>
              </p:ext>
            </p:extLst>
          </p:nvPr>
        </p:nvGraphicFramePr>
        <p:xfrm>
          <a:off x="228598" y="2135133"/>
          <a:ext cx="14047150" cy="5980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1620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D0F77-1248-B412-E88E-7B801C5AB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C8150FD-2F3C-7872-8782-BAD6996EC1FA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4182DD1E-D82F-F806-D455-B8A4A868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2C750E9-9834-D83C-B719-61F968F8D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9076"/>
            <a:ext cx="14173200" cy="771489"/>
          </a:xfrm>
        </p:spPr>
        <p:txBody>
          <a:bodyPr/>
          <a:lstStyle/>
          <a:p>
            <a:pPr algn="ctr"/>
            <a:r>
              <a:rPr lang="en-GB" dirty="0"/>
              <a:t>RESULTS CONT…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84DA51-BD2E-D609-9933-15F033871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1638300"/>
            <a:ext cx="9755592" cy="73380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Effects of the MHM challenges </a:t>
            </a:r>
          </a:p>
          <a:p>
            <a:r>
              <a:rPr lang="en-GB" sz="3400" dirty="0"/>
              <a:t>increased stress during menstruation</a:t>
            </a:r>
          </a:p>
          <a:p>
            <a:r>
              <a:rPr lang="en-GB" sz="3400" dirty="0"/>
              <a:t>restricted movement during periods</a:t>
            </a:r>
          </a:p>
          <a:p>
            <a:r>
              <a:rPr lang="en-GB" sz="3400" dirty="0"/>
              <a:t>reduced participation in daily activities</a:t>
            </a:r>
          </a:p>
          <a:p>
            <a:r>
              <a:rPr lang="en-GB" sz="3400" dirty="0"/>
              <a:t>social stigma</a:t>
            </a:r>
          </a:p>
          <a:p>
            <a:pPr marL="0" indent="0">
              <a:buNone/>
            </a:pPr>
            <a:endParaRPr lang="en-GB" sz="3400" dirty="0"/>
          </a:p>
          <a:p>
            <a:endParaRPr lang="en-GB" sz="3400" dirty="0"/>
          </a:p>
          <a:p>
            <a:pPr marL="0" indent="0">
              <a:buNone/>
            </a:pPr>
            <a:endParaRPr lang="en-GB" sz="3400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A409F903-98AE-67C7-08F0-691D83DECED0}"/>
              </a:ext>
            </a:extLst>
          </p:cNvPr>
          <p:cNvSpPr txBox="1">
            <a:spLocks/>
          </p:cNvSpPr>
          <p:nvPr/>
        </p:nvSpPr>
        <p:spPr>
          <a:xfrm>
            <a:off x="10136592" y="1813508"/>
            <a:ext cx="8151408" cy="716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0850" indent="-450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8038" indent="-350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400" dirty="0"/>
              <a:t>"</a:t>
            </a:r>
            <a:r>
              <a:rPr lang="en-GB" sz="3400" i="1" dirty="0"/>
              <a:t>One would be tensed when menstruating since there was no way to manage it properly</a:t>
            </a:r>
            <a:r>
              <a:rPr lang="en-GB" sz="3400" dirty="0"/>
              <a:t>." – </a:t>
            </a:r>
            <a:r>
              <a:rPr lang="en-GB" sz="3400" b="1" dirty="0"/>
              <a:t>Respondent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W" sz="3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400" dirty="0"/>
              <a:t>"</a:t>
            </a:r>
            <a:r>
              <a:rPr lang="en-GB" sz="3400" i="1" dirty="0"/>
              <a:t>There were no private change rooms, no soap, and no support. It felt like we were not considered</a:t>
            </a:r>
            <a:r>
              <a:rPr lang="en-GB" sz="3400" dirty="0"/>
              <a:t>." - </a:t>
            </a:r>
            <a:r>
              <a:rPr lang="en-GB" sz="3400" b="1" dirty="0"/>
              <a:t>Respondent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400" dirty="0"/>
          </a:p>
          <a:p>
            <a:endParaRPr lang="en-GB" sz="34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3751103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85426-627F-147F-AD4C-4C40DFE04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92E114-E1E6-1AF8-C90C-E5F7BEDBE1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CBBB6901-C049-111D-AB9A-F88732AB1011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283ABCD8-5599-541A-AA78-8C68E719FD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D8D499C-5E44-3D74-60E5-817465F80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9076"/>
            <a:ext cx="14173200" cy="919225"/>
          </a:xfrm>
        </p:spPr>
        <p:txBody>
          <a:bodyPr/>
          <a:lstStyle/>
          <a:p>
            <a:pPr algn="ctr"/>
            <a:r>
              <a:rPr lang="en-GB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D57B63-3B13-E90B-408A-B021D59514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638301"/>
            <a:ext cx="17451792" cy="76279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Access to soap remained limited despite nearly half having safe water, undermining proper hygiene.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Reliance on cloths due to limited product availability; supportive items like underwear inadequate.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Disposal facilities were lacking, leading to undignified practices like burning or burying materials.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MHM challenges caused stress, movement restrictions, reduced participation in social life and social stigma.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400" dirty="0"/>
              <a:t>Reinforces the need to strengthen integration of MHM into emergency planning, linking it to health, dignity, and gender equity.</a:t>
            </a:r>
          </a:p>
          <a:p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549152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B3EDC-5B53-42BF-2E0B-96AFB2F6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8D034D4-B142-799C-E9D9-BC97A0E2A4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" r="1418" b="5319"/>
          <a:stretch>
            <a:fillRect/>
          </a:stretch>
        </p:blipFill>
        <p:spPr>
          <a:xfrm>
            <a:off x="0" y="8261819"/>
            <a:ext cx="18288000" cy="2019361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59033F7-2560-6E9B-AA7F-7E5DDBBD0290}"/>
              </a:ext>
            </a:extLst>
          </p:cNvPr>
          <p:cNvSpPr txBox="1"/>
          <p:nvPr/>
        </p:nvSpPr>
        <p:spPr>
          <a:xfrm>
            <a:off x="11748431" y="9011361"/>
            <a:ext cx="6174853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3950" dirty="0">
                <a:solidFill>
                  <a:srgbClr val="FFFFFF"/>
                </a:solidFill>
                <a:latin typeface="Swis721 BlkCn BT"/>
              </a:rPr>
              <a:t>#RSTMH2025 | RSTMH.org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F9336FC-F397-88F8-D65E-754BC31B82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73200" y="342900"/>
            <a:ext cx="3507192" cy="1470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2DBDD7-F47A-E231-DA08-0BD070F00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43" y="601588"/>
            <a:ext cx="14173200" cy="919225"/>
          </a:xfrm>
        </p:spPr>
        <p:txBody>
          <a:bodyPr/>
          <a:lstStyle/>
          <a:p>
            <a:pPr algn="ctr"/>
            <a:r>
              <a:rPr lang="en-GB" dirty="0"/>
              <a:t>RECOMMENDATIONS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96A86-67F8-30F2-C4CF-FEA101B0F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5443" y="1638301"/>
            <a:ext cx="18064843" cy="76279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400" dirty="0"/>
          </a:p>
          <a:p>
            <a:pPr>
              <a:buFont typeface="Wingdings" panose="05000000000000000000" pitchFamily="2" charset="2"/>
              <a:buChar char="q"/>
            </a:pPr>
            <a:endParaRPr lang="en-GB" sz="3400" dirty="0"/>
          </a:p>
          <a:p>
            <a:pPr marL="0" indent="0">
              <a:buNone/>
            </a:pPr>
            <a:endParaRPr lang="en-GB" sz="3400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9598A96-956B-6AA0-C9A6-162C505D66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9227732"/>
              </p:ext>
            </p:extLst>
          </p:nvPr>
        </p:nvGraphicFramePr>
        <p:xfrm>
          <a:off x="457200" y="1813507"/>
          <a:ext cx="17466084" cy="7978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50511511"/>
      </p:ext>
    </p:extLst>
  </p:cSld>
  <p:clrMapOvr>
    <a:masterClrMapping/>
  </p:clrMapOvr>
</p:sld>
</file>

<file path=ppt/theme/theme1.xml><?xml version="1.0" encoding="utf-8"?>
<a:theme xmlns:a="http://schemas.openxmlformats.org/drawingml/2006/main" name="RSTMH Annual Meeting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E3AECCB6797047B7DCDE89FB8F1C5C" ma:contentTypeVersion="16" ma:contentTypeDescription="Create a new document." ma:contentTypeScope="" ma:versionID="2cef3d96d420f2ade9908f4b02ee98d3">
  <xsd:schema xmlns:xsd="http://www.w3.org/2001/XMLSchema" xmlns:xs="http://www.w3.org/2001/XMLSchema" xmlns:p="http://schemas.microsoft.com/office/2006/metadata/properties" xmlns:ns2="20d00a06-857e-440b-a835-88cf0c5abb48" xmlns:ns3="7af019f7-c0c0-4277-9cc5-7a52dcc4c689" targetNamespace="http://schemas.microsoft.com/office/2006/metadata/properties" ma:root="true" ma:fieldsID="307e3ed15197c875aa87bf251e15ab57" ns2:_="" ns3:_="">
    <xsd:import namespace="20d00a06-857e-440b-a835-88cf0c5abb48"/>
    <xsd:import namespace="7af019f7-c0c0-4277-9cc5-7a52dcc4c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00a06-857e-440b-a835-88cf0c5abb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179d6d6-fccf-4e34-8497-ce453e3d4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019f7-c0c0-4277-9cc5-7a52dcc4c68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6acb9e2-e3e0-4a3e-bf68-2a206948d19a}" ma:internalName="TaxCatchAll" ma:showField="CatchAllData" ma:web="7af019f7-c0c0-4277-9cc5-7a52dcc4c6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f019f7-c0c0-4277-9cc5-7a52dcc4c689" xsi:nil="true"/>
    <lcf76f155ced4ddcb4097134ff3c332f xmlns="20d00a06-857e-440b-a835-88cf0c5abb4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EFB557-A650-42C0-842C-9CD5B941FE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34DB41-99DB-469D-8838-861861557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d00a06-857e-440b-a835-88cf0c5abb48"/>
    <ds:schemaRef ds:uri="7af019f7-c0c0-4277-9cc5-7a52dcc4c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7E6F65-1223-48F0-8FD2-0A07254CE4E9}">
  <ds:schemaRefs>
    <ds:schemaRef ds:uri="20d00a06-857e-440b-a835-88cf0c5abb48"/>
    <ds:schemaRef ds:uri="http://purl.org/dc/terms/"/>
    <ds:schemaRef ds:uri="http://schemas.microsoft.com/office/2006/documentManagement/types"/>
    <ds:schemaRef ds:uri="7af019f7-c0c0-4277-9cc5-7a52dcc4c689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</TotalTime>
  <Words>946</Words>
  <Application>Microsoft Office PowerPoint</Application>
  <PresentationFormat>Custom</PresentationFormat>
  <Paragraphs>164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Arial</vt:lpstr>
      <vt:lpstr>Aptos</vt:lpstr>
      <vt:lpstr>Swis721 BlkCn BT</vt:lpstr>
      <vt:lpstr>Wingdings</vt:lpstr>
      <vt:lpstr>RSTMH Annual Meeting</vt:lpstr>
      <vt:lpstr>RSTMH Global Research in Progress</vt:lpstr>
      <vt:lpstr>PowerPoint Presentation</vt:lpstr>
      <vt:lpstr>BACKGROUND</vt:lpstr>
      <vt:lpstr>BACKGROUND CONT…</vt:lpstr>
      <vt:lpstr>STUDY AIM &amp; OBJECTIVES</vt:lpstr>
      <vt:lpstr>METHODOLOGY</vt:lpstr>
      <vt:lpstr>RESULTS</vt:lpstr>
      <vt:lpstr>RESULTS CONT…</vt:lpstr>
      <vt:lpstr>RESULTS CONT…</vt:lpstr>
      <vt:lpstr>RESULTS CONT…</vt:lpstr>
      <vt:lpstr>RESULTS CONT…</vt:lpstr>
      <vt:lpstr>RESULTS CONT…</vt:lpstr>
      <vt:lpstr>CONCLUSION</vt:lpstr>
      <vt:lpstr>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Meeting 2022 PowerPoint template</dc:title>
  <cp:lastModifiedBy>Priscilla  Chingamtolo</cp:lastModifiedBy>
  <cp:revision>126</cp:revision>
  <dcterms:created xsi:type="dcterms:W3CDTF">2006-08-16T00:00:00Z</dcterms:created>
  <dcterms:modified xsi:type="dcterms:W3CDTF">2025-12-14T14:36:55Z</dcterms:modified>
  <dc:identifier>DAFJemLhPOo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0x01010070E3AECCB6797047B7DCDE89FB8F1C5C</vt:lpwstr>
  </property>
  <property fmtid="{D5CDD505-2E9C-101B-9397-08002B2CF9AE}" pid="3" name="Order">
    <vt:r8>289600</vt:r8>
  </property>
  <property fmtid="{D5CDD505-2E9C-101B-9397-08002B2CF9AE}" pid="4" name="MediaServiceImageTags">
    <vt:lpwstr/>
  </property>
</Properties>
</file>